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5" r:id="rId9"/>
    <p:sldId id="261" r:id="rId10"/>
    <p:sldId id="269" r:id="rId11"/>
    <p:sldId id="267" r:id="rId12"/>
    <p:sldId id="277" r:id="rId13"/>
    <p:sldId id="270" r:id="rId14"/>
    <p:sldId id="278" r:id="rId15"/>
    <p:sldId id="271" r:id="rId16"/>
    <p:sldId id="272" r:id="rId17"/>
    <p:sldId id="273" r:id="rId18"/>
    <p:sldId id="274" r:id="rId19"/>
    <p:sldId id="276" r:id="rId20"/>
    <p:sldId id="279" r:id="rId21"/>
    <p:sldId id="280" r:id="rId22"/>
    <p:sldId id="265" r:id="rId23"/>
    <p:sldId id="281" r:id="rId24"/>
    <p:sldId id="282" r:id="rId25"/>
    <p:sldId id="283" r:id="rId26"/>
    <p:sldId id="287" r:id="rId27"/>
    <p:sldId id="284" r:id="rId28"/>
    <p:sldId id="264" r:id="rId29"/>
    <p:sldId id="308" r:id="rId30"/>
    <p:sldId id="285" r:id="rId31"/>
    <p:sldId id="28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31C8"/>
    <a:srgbClr val="BF9000"/>
    <a:srgbClr val="E1D8F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98E1A-2AA0-4190-89B7-76E32BB5697B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9BA4B-9FEA-4A33-AEE9-D77E8BDDDC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66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現實生活中，有許多系統是經過無數的動力轉換，才達成解決需求的輸出。正如同前面投影片中的影片。一旦中間的環節出現錯誤，往往將導致系統無法順利運行，或得到不符合需求的輸出。</a:t>
            </a:r>
          </a:p>
          <a:p>
            <a:r>
              <a:rPr lang="zh-TW" altLang="en-US" dirty="0"/>
              <a:t>舉例</a:t>
            </a:r>
            <a:r>
              <a:rPr lang="en-US" altLang="zh-TW" dirty="0"/>
              <a:t>: </a:t>
            </a:r>
            <a:r>
              <a:rPr lang="zh-TW" altLang="en-US" dirty="0"/>
              <a:t>一輛汽油車，在駕駛踩下油門的那一刻，內燃機將會把燃燒室的熱能轉換成活塞動力，再轉變為旋轉的動力，然後將動力傳遞給離合器或變速箱</a:t>
            </a:r>
            <a:r>
              <a:rPr lang="en-US" altLang="zh-TW" dirty="0"/>
              <a:t>…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9BA4B-9FEA-4A33-AEE9-D77E8BDDDC0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24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9D134-D827-41D2-97F0-FFB5E1060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278251-DE40-454B-AFF4-523243095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02C2E8-4AD4-41AF-AA7D-B7F88D737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211813-208A-4F67-8B2B-60FA303F8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1CA3A2-5EEC-4262-A8DB-C5A2A32B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04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0B422-8D6F-45D0-AD88-3F7B33D2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F1054D-54DF-484D-81A3-1FE0F272B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9A8ED6-347E-4E9A-AD78-B8EB5386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D40DED-135D-4B22-BFFC-9529F59DF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E27F84-59CC-4280-B5F0-6828FC54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96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F9E9A0-B349-46C5-B345-B03777E1BB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41E28-8BD4-4D9A-98FF-4CC0AF889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ECF2E5-476C-486B-8A9F-34F7D009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F6BF18-6B69-47AE-954C-4C596608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C2C6FF-4E52-4D21-BC09-899F8AEB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47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AD026D-8E49-4813-AB07-1BC6BE48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576088-931B-4D1D-AC94-5D9907CD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8F91D2-7FA4-4057-90F1-52A3B7637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E20F7D-EC0F-4DB2-8E32-B1D22ADD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D8DF84-4B02-4589-B6D3-B0A3E692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26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6684F-570D-468F-888D-6A69A50F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2697C3-520C-4C86-9C8A-5318A75E3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F7EF09-56E8-49B8-94BD-55B8CE5F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F681A5-C995-4F7C-9324-DBF51ED38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DEDA70-2D55-41EC-AEBE-375103D8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78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E362E-4218-4228-850B-DFB34736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B2BD2-3428-4FD7-992A-44F580DA2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405B36E-F8E3-4C43-B2C9-77FDA0510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DB3221-B4C3-4C63-84DC-FDC62C35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B2B9AB-2A6E-453A-9660-EA125399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3F720F-6F6D-4FA6-8033-2AF1D086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74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2D5363-82BD-455D-B873-D14BF423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C8FEE-6BB6-474B-8050-711804870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E4890E-1F1B-45C9-B1A1-E37E80D9F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631A69A-C4A5-400C-BCC2-5B35358CF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7B50416-42AF-4C04-AE33-7BB12558B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A1802C-52A6-4C21-B977-FDCB2B51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FA1709D-F917-45C3-9FBB-9B5D02FB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43F56B3-B1FC-4CBE-B1FC-9CEE379A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356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ADF06-5659-480E-9322-32D1BAA0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538980F-672D-4522-AF85-097A4CC85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6520F76-6843-4B89-9BCC-DF108759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AC5924-BE54-44BC-B567-0DDA1817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7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CE809D4-B565-4965-AFAD-288B8648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8A7675-2550-4E60-9807-28DD99C6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77B29-29C5-4D35-9E6C-F594D966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20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5A363-B917-4EEF-9D1A-17F2D0F7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833C0D-421B-42A3-BC21-90EA92A6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BDE3C3A-CFE6-42FB-BBB7-101982EEE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E3E55-987F-4B10-A46E-326AAAA8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F3D9EC-FF9F-42E7-9CE1-9FA5C15B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8B2312-1C8D-47E9-8BD6-56CE45ED5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2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2638A-8F8A-4521-8F58-2CC8985BB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9DBA97-CE2F-4F03-8C2E-3212D1314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BD64B2-A96D-4DCF-B5B3-D2951E4A9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4FB199-A19D-4D0E-835D-8FC1996C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E208F4-B13A-4491-B2EA-00492B021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8E6572-2DA3-43E3-BA62-FA0FC8C4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50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6BA80FC-44A0-4955-956B-71C0288F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4ADBE6-AD1E-4209-99A9-89917C564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82BC99-F229-4B1E-9337-7313C2F00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44817-BD76-413F-90B2-9AF14445A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FCE6C6-433D-4912-B248-20A91307E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22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youtu.be/NS9uKRcxmy0?si=rnexoovejAjoFB8P" TargetMode="External"/><Relationship Id="rId2" Type="http://schemas.openxmlformats.org/officeDocument/2006/relationships/video" Target="https://www.youtube.com/embed/xkv0Ojgkq7I?start=73&amp;feature=oembed" TargetMode="External"/><Relationship Id="rId1" Type="http://schemas.openxmlformats.org/officeDocument/2006/relationships/video" Target="https://www.youtube.com/embed/NS9uKRcxmy0?feature=oembed" TargetMode="External"/><Relationship Id="rId6" Type="http://schemas.openxmlformats.org/officeDocument/2006/relationships/hyperlink" Target="https://youtu.be/xkv0Ojgkq7I?t=73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G64lwGtTDE&amp;ab_channel=POWER-MOTOR%E9%87%8D%E8%BC%AA%E8%BB%8A%E6%A5%AD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-WnUpl49zg&amp;ab_channel=zzxptsa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XLMDSjCzEx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jpeg"/><Relationship Id="rId2" Type="http://schemas.openxmlformats.org/officeDocument/2006/relationships/video" Target="https://www.youtube.com/embed/qsQfXPOed6g?feature=oembed" TargetMode="External"/><Relationship Id="rId1" Type="http://schemas.openxmlformats.org/officeDocument/2006/relationships/video" Target="https://www.youtube.com/embed/eFRsENbmU_o" TargetMode="External"/><Relationship Id="rId6" Type="http://schemas.openxmlformats.org/officeDocument/2006/relationships/hyperlink" Target="https://youtu.be/qsQfXPOed6g?si=3BKU5RebdmeJgs0m" TargetMode="External"/><Relationship Id="rId5" Type="http://schemas.openxmlformats.org/officeDocument/2006/relationships/hyperlink" Target="https://www.youtube.com/watch?v=eFRsENbmU_o&amp;t=61s" TargetMode="Externa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6.png"/><Relationship Id="rId4" Type="http://schemas.openxmlformats.org/officeDocument/2006/relationships/image" Target="../media/image43.wmf"/><Relationship Id="rId9" Type="http://schemas.openxmlformats.org/officeDocument/2006/relationships/image" Target="../media/image45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yAd70nfVC4&amp;ab_channel=FilmeyBo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TC5AVglsQ&amp;ab_channel=OmarRaafa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yU-D1tiR_U&amp;ab_channel=Allprocessofworl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6720A95-C277-4D1C-BFF7-A8D2FB3332D5}"/>
              </a:ext>
            </a:extLst>
          </p:cNvPr>
          <p:cNvGrpSpPr/>
          <p:nvPr/>
        </p:nvGrpSpPr>
        <p:grpSpPr>
          <a:xfrm>
            <a:off x="837170" y="620926"/>
            <a:ext cx="10517660" cy="5616147"/>
            <a:chOff x="837170" y="620926"/>
            <a:chExt cx="10517660" cy="561614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50CDF86-FC6A-49F4-9AFC-F5704051C71B}"/>
                </a:ext>
              </a:extLst>
            </p:cNvPr>
            <p:cNvSpPr/>
            <p:nvPr/>
          </p:nvSpPr>
          <p:spPr>
            <a:xfrm>
              <a:off x="837170" y="620926"/>
              <a:ext cx="10517660" cy="5616147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1DFFB85-0425-476C-B492-7140E0971DB2}"/>
                </a:ext>
              </a:extLst>
            </p:cNvPr>
            <p:cNvSpPr/>
            <p:nvPr/>
          </p:nvSpPr>
          <p:spPr>
            <a:xfrm>
              <a:off x="1358728" y="1090482"/>
              <a:ext cx="9474543" cy="423836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CC9DEEF-C6D2-432B-A33B-510CF3FAA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生活機械觀察實作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65D6EFC-6159-4A17-B072-E8AA3E9E9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詹魁元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吳家安、王邑安</a:t>
            </a:r>
          </a:p>
        </p:txBody>
      </p:sp>
    </p:spTree>
    <p:extLst>
      <p:ext uri="{BB962C8B-B14F-4D97-AF65-F5344CB8AC3E}">
        <p14:creationId xmlns:p14="http://schemas.microsoft.com/office/powerpoint/2010/main" val="19529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DAC3D-90E9-4973-9F8B-D376DA42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能量傳遞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動能、位能、熱能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線上媒體 3" title="Blue Marble 3 : the cannon">
            <a:hlinkClick r:id="" action="ppaction://media"/>
            <a:extLst>
              <a:ext uri="{FF2B5EF4-FFF2-40B4-BE49-F238E27FC236}">
                <a16:creationId xmlns:a16="http://schemas.microsoft.com/office/drawing/2014/main" id="{E14F691F-9AFE-4399-B4A2-842C3D58209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3915" y="2461098"/>
            <a:ext cx="5672795" cy="3205346"/>
          </a:xfrm>
          <a:prstGeom prst="rect">
            <a:avLst/>
          </a:prstGeom>
        </p:spPr>
      </p:pic>
      <p:pic>
        <p:nvPicPr>
          <p:cNvPr id="5" name="線上媒體 4" title="核能知多少《國家地理》雜誌">
            <a:hlinkClick r:id="" action="ppaction://media"/>
            <a:extLst>
              <a:ext uri="{FF2B5EF4-FFF2-40B4-BE49-F238E27FC236}">
                <a16:creationId xmlns:a16="http://schemas.microsoft.com/office/drawing/2014/main" id="{55EC2A2C-EB38-4DC5-92DA-CD18B69B15F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174647" y="2461098"/>
            <a:ext cx="5673179" cy="32053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900948-1487-487A-A4FF-FF973A60F706}"/>
              </a:ext>
            </a:extLst>
          </p:cNvPr>
          <p:cNvSpPr txBox="1"/>
          <p:nvPr/>
        </p:nvSpPr>
        <p:spPr>
          <a:xfrm>
            <a:off x="6174647" y="5774021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hlinkClick r:id="rId6"/>
              </a:rPr>
              <a:t>https://youtu.be/xkv0Ojgkq7I?t=73</a:t>
            </a:r>
            <a:endParaRPr lang="zh-TW" altLang="en-US" sz="1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A5D807-75C5-45A3-B8C8-9C911ADF848C}"/>
              </a:ext>
            </a:extLst>
          </p:cNvPr>
          <p:cNvSpPr txBox="1"/>
          <p:nvPr/>
        </p:nvSpPr>
        <p:spPr>
          <a:xfrm>
            <a:off x="173915" y="5742645"/>
            <a:ext cx="61363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hlinkClick r:id="rId7"/>
              </a:rPr>
              <a:t>https://youtu.be/NS9uKRcxmy0?si=rnexoovejAjoFB8P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9223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6A62E-8089-48EA-BE59-9903FF8D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能量傳遞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E1A5B4-64CA-4D35-BCFC-D23FFC429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690688"/>
            <a:ext cx="11279094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腿部的力量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踏板推動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鏈輪轉動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鏈條傳動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後輪轉動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帶動車子前進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Google Shape;184;g26d8caae6a3_0_34">
            <a:extLst>
              <a:ext uri="{FF2B5EF4-FFF2-40B4-BE49-F238E27FC236}">
                <a16:creationId xmlns:a16="http://schemas.microsoft.com/office/drawing/2014/main" id="{F12D0AF7-15A6-43E7-974A-1425D37F84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8551" y="2234277"/>
            <a:ext cx="6287273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84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4E296-1287-4EAA-B5DF-DCF58EB9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其他能量傳遞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EB5EA-42AE-4E29-B97F-6AF48D76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腳踏車的煞車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Google Shape;199;g26d8caae6a3_0_0">
            <a:extLst>
              <a:ext uri="{FF2B5EF4-FFF2-40B4-BE49-F238E27FC236}">
                <a16:creationId xmlns:a16="http://schemas.microsoft.com/office/drawing/2014/main" id="{0E86ADBD-CA51-4FC9-9BA4-A8F6BBA2BB2A}"/>
              </a:ext>
            </a:extLst>
          </p:cNvPr>
          <p:cNvSpPr txBox="1"/>
          <p:nvPr/>
        </p:nvSpPr>
        <p:spPr>
          <a:xfrm>
            <a:off x="838199" y="2276052"/>
            <a:ext cx="9238129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手部的力量</a:t>
            </a:r>
            <a:r>
              <a:rPr lang="en-US" alt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Wingdings" panose="05000000000000000000" pitchFamily="2" charset="2"/>
              </a:rPr>
              <a:t></a:t>
            </a:r>
            <a:r>
              <a:rPr 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壓下握把 </a:t>
            </a:r>
            <a:r>
              <a:rPr lang="en-US" alt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Wingdings" panose="05000000000000000000" pitchFamily="2" charset="2"/>
              </a:rPr>
              <a:t></a:t>
            </a:r>
            <a:r>
              <a:rPr 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 煞車線傳動 </a:t>
            </a:r>
            <a:r>
              <a:rPr lang="en-US" alt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Wingdings" panose="05000000000000000000" pitchFamily="2" charset="2"/>
              </a:rPr>
              <a:t></a:t>
            </a:r>
            <a:r>
              <a:rPr 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 合上煞車器</a:t>
            </a:r>
            <a:r>
              <a:rPr lang="en-US" alt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Wingdings" panose="05000000000000000000" pitchFamily="2" charset="2"/>
              </a:rPr>
              <a:t></a:t>
            </a:r>
            <a:r>
              <a:rPr 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 煞車皮夾住輪框減速</a:t>
            </a:r>
            <a:endParaRPr sz="2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" name="Google Shape;196;g26d8caae6a3_0_0">
            <a:extLst>
              <a:ext uri="{FF2B5EF4-FFF2-40B4-BE49-F238E27FC236}">
                <a16:creationId xmlns:a16="http://schemas.microsoft.com/office/drawing/2014/main" id="{F027FF63-27BE-482A-BE68-F1645F827B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612" r="12211"/>
          <a:stretch/>
        </p:blipFill>
        <p:spPr>
          <a:xfrm>
            <a:off x="4054825" y="3363527"/>
            <a:ext cx="2566179" cy="207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197;g26d8caae6a3_0_0">
            <a:extLst>
              <a:ext uri="{FF2B5EF4-FFF2-40B4-BE49-F238E27FC236}">
                <a16:creationId xmlns:a16="http://schemas.microsoft.com/office/drawing/2014/main" id="{9F690A24-2AD7-44B8-92F6-09664EA678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7918" r="3439"/>
          <a:stretch/>
        </p:blipFill>
        <p:spPr>
          <a:xfrm>
            <a:off x="1778374" y="3109402"/>
            <a:ext cx="1883651" cy="258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198;g26d8caae6a3_0_0">
            <a:extLst>
              <a:ext uri="{FF2B5EF4-FFF2-40B4-BE49-F238E27FC236}">
                <a16:creationId xmlns:a16="http://schemas.microsoft.com/office/drawing/2014/main" id="{D2C34914-7977-4689-98C7-31B192A032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349" t="9804" r="8608"/>
          <a:stretch/>
        </p:blipFill>
        <p:spPr>
          <a:xfrm>
            <a:off x="7013799" y="3363527"/>
            <a:ext cx="2331100" cy="207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53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56FF5-89F8-4D9C-9408-56CAF683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複雜系統中的能量傳遞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96E663C-FDCF-4589-9394-9980636A990B}"/>
              </a:ext>
            </a:extLst>
          </p:cNvPr>
          <p:cNvGrpSpPr/>
          <p:nvPr/>
        </p:nvGrpSpPr>
        <p:grpSpPr>
          <a:xfrm>
            <a:off x="2372900" y="6071300"/>
            <a:ext cx="7700200" cy="481200"/>
            <a:chOff x="721900" y="3948150"/>
            <a:chExt cx="7700200" cy="481200"/>
          </a:xfrm>
        </p:grpSpPr>
        <p:sp>
          <p:nvSpPr>
            <p:cNvPr id="4" name="Google Shape;206;g26d8caae6a3_0_14">
              <a:extLst>
                <a:ext uri="{FF2B5EF4-FFF2-40B4-BE49-F238E27FC236}">
                  <a16:creationId xmlns:a16="http://schemas.microsoft.com/office/drawing/2014/main" id="{23C6C366-28D6-459E-985B-19CFCFAD75F4}"/>
                </a:ext>
              </a:extLst>
            </p:cNvPr>
            <p:cNvSpPr/>
            <p:nvPr/>
          </p:nvSpPr>
          <p:spPr>
            <a:xfrm>
              <a:off x="72190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rgbClr val="FD31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發動機</a:t>
              </a: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</p:txBody>
        </p:sp>
        <p:sp>
          <p:nvSpPr>
            <p:cNvPr id="5" name="Google Shape;207;g26d8caae6a3_0_14">
              <a:extLst>
                <a:ext uri="{FF2B5EF4-FFF2-40B4-BE49-F238E27FC236}">
                  <a16:creationId xmlns:a16="http://schemas.microsoft.com/office/drawing/2014/main" id="{E69706BC-245C-463D-8E61-3291775375EE}"/>
                </a:ext>
              </a:extLst>
            </p:cNvPr>
            <p:cNvSpPr/>
            <p:nvPr/>
          </p:nvSpPr>
          <p:spPr>
            <a:xfrm>
              <a:off x="207545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離合器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</p:txBody>
        </p:sp>
        <p:cxnSp>
          <p:nvCxnSpPr>
            <p:cNvPr id="6" name="Google Shape;208;g26d8caae6a3_0_14">
              <a:extLst>
                <a:ext uri="{FF2B5EF4-FFF2-40B4-BE49-F238E27FC236}">
                  <a16:creationId xmlns:a16="http://schemas.microsoft.com/office/drawing/2014/main" id="{46EC4730-76F0-4DE4-9C81-001358708B02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65430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" name="Google Shape;209;g26d8caae6a3_0_14">
              <a:extLst>
                <a:ext uri="{FF2B5EF4-FFF2-40B4-BE49-F238E27FC236}">
                  <a16:creationId xmlns:a16="http://schemas.microsoft.com/office/drawing/2014/main" id="{FC6F0CD5-2237-4EF9-A6D2-6D21307FF670}"/>
                </a:ext>
              </a:extLst>
            </p:cNvPr>
            <p:cNvSpPr/>
            <p:nvPr/>
          </p:nvSpPr>
          <p:spPr>
            <a:xfrm>
              <a:off x="342905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變速箱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</p:txBody>
        </p:sp>
        <p:cxnSp>
          <p:nvCxnSpPr>
            <p:cNvPr id="8" name="Google Shape;210;g26d8caae6a3_0_14">
              <a:extLst>
                <a:ext uri="{FF2B5EF4-FFF2-40B4-BE49-F238E27FC236}">
                  <a16:creationId xmlns:a16="http://schemas.microsoft.com/office/drawing/2014/main" id="{269F020F-C22E-4F8F-A347-F965A11D5D84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300785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" name="Google Shape;211;g26d8caae6a3_0_14">
              <a:extLst>
                <a:ext uri="{FF2B5EF4-FFF2-40B4-BE49-F238E27FC236}">
                  <a16:creationId xmlns:a16="http://schemas.microsoft.com/office/drawing/2014/main" id="{846011B7-DFFF-482D-98BE-A002F094BD41}"/>
                </a:ext>
              </a:extLst>
            </p:cNvPr>
            <p:cNvSpPr/>
            <p:nvPr/>
          </p:nvSpPr>
          <p:spPr>
            <a:xfrm>
              <a:off x="478260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傳動軸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</p:txBody>
        </p:sp>
        <p:cxnSp>
          <p:nvCxnSpPr>
            <p:cNvPr id="10" name="Google Shape;212;g26d8caae6a3_0_14">
              <a:extLst>
                <a:ext uri="{FF2B5EF4-FFF2-40B4-BE49-F238E27FC236}">
                  <a16:creationId xmlns:a16="http://schemas.microsoft.com/office/drawing/2014/main" id="{7B0B256A-0502-4C1E-8064-264E9352BDCA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436140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" name="Google Shape;213;g26d8caae6a3_0_14">
              <a:extLst>
                <a:ext uri="{FF2B5EF4-FFF2-40B4-BE49-F238E27FC236}">
                  <a16:creationId xmlns:a16="http://schemas.microsoft.com/office/drawing/2014/main" id="{2E629500-B113-4A38-8C15-ACEDB75FBF73}"/>
                </a:ext>
              </a:extLst>
            </p:cNvPr>
            <p:cNvSpPr/>
            <p:nvPr/>
          </p:nvSpPr>
          <p:spPr>
            <a:xfrm>
              <a:off x="613615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差速器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</p:txBody>
        </p:sp>
        <p:cxnSp>
          <p:nvCxnSpPr>
            <p:cNvPr id="12" name="Google Shape;214;g26d8caae6a3_0_14">
              <a:extLst>
                <a:ext uri="{FF2B5EF4-FFF2-40B4-BE49-F238E27FC236}">
                  <a16:creationId xmlns:a16="http://schemas.microsoft.com/office/drawing/2014/main" id="{F003CDBB-45EE-4DFC-93A9-67511BB972C1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571495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" name="Google Shape;215;g26d8caae6a3_0_14">
              <a:extLst>
                <a:ext uri="{FF2B5EF4-FFF2-40B4-BE49-F238E27FC236}">
                  <a16:creationId xmlns:a16="http://schemas.microsoft.com/office/drawing/2014/main" id="{217947CD-3258-4167-B46D-2CAA2BB70DC4}"/>
                </a:ext>
              </a:extLst>
            </p:cNvPr>
            <p:cNvSpPr/>
            <p:nvPr/>
          </p:nvSpPr>
          <p:spPr>
            <a:xfrm>
              <a:off x="748970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驅動輪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</p:txBody>
        </p:sp>
        <p:cxnSp>
          <p:nvCxnSpPr>
            <p:cNvPr id="14" name="Google Shape;216;g26d8caae6a3_0_14">
              <a:extLst>
                <a:ext uri="{FF2B5EF4-FFF2-40B4-BE49-F238E27FC236}">
                  <a16:creationId xmlns:a16="http://schemas.microsoft.com/office/drawing/2014/main" id="{4364E8D6-F517-49A5-817D-BED91030F8C3}"/>
                </a:ext>
              </a:extLst>
            </p:cNvPr>
            <p:cNvCxnSpPr>
              <a:endCxn id="13" idx="1"/>
            </p:cNvCxnSpPr>
            <p:nvPr/>
          </p:nvCxnSpPr>
          <p:spPr>
            <a:xfrm>
              <a:off x="706850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2050" name="Picture 2" descr="小小內燃機的大小事| 股感知識庫Stockfeel | LINE TODAY">
            <a:extLst>
              <a:ext uri="{FF2B5EF4-FFF2-40B4-BE49-F238E27FC236}">
                <a16:creationId xmlns:a16="http://schemas.microsoft.com/office/drawing/2014/main" id="{A523EEC5-0F73-4F4D-8409-24FCB39E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7" y="1931288"/>
            <a:ext cx="4536766" cy="3177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流程圖: 換頁接點 18">
            <a:extLst>
              <a:ext uri="{FF2B5EF4-FFF2-40B4-BE49-F238E27FC236}">
                <a16:creationId xmlns:a16="http://schemas.microsoft.com/office/drawing/2014/main" id="{1D622F4C-0051-410C-98F3-106BF1894E01}"/>
              </a:ext>
            </a:extLst>
          </p:cNvPr>
          <p:cNvSpPr/>
          <p:nvPr/>
        </p:nvSpPr>
        <p:spPr>
          <a:xfrm>
            <a:off x="2667397" y="5192281"/>
            <a:ext cx="343406" cy="770965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Google Shape;218;g26d8caae6a3_0_14">
            <a:extLst>
              <a:ext uri="{FF2B5EF4-FFF2-40B4-BE49-F238E27FC236}">
                <a16:creationId xmlns:a16="http://schemas.microsoft.com/office/drawing/2014/main" id="{91691864-6FBD-4576-92BC-0FFCFCB5E9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564" y="1846971"/>
            <a:ext cx="5392218" cy="3261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0CE49D7-B05E-4A09-AF09-29DCAD86D83C}"/>
              </a:ext>
            </a:extLst>
          </p:cNvPr>
          <p:cNvSpPr txBox="1"/>
          <p:nvPr/>
        </p:nvSpPr>
        <p:spPr>
          <a:xfrm>
            <a:off x="58296" y="6603183"/>
            <a:ext cx="9622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hlinkClick r:id="rId5"/>
              </a:rPr>
              <a:t>https://www.youtube.com/watch?v=aG64lwGtTDE&amp;ab_channel=POWER-MOTOR%E9%87%8D%E8%BC%AA%E8%BB%8A%E6%A5%AD</a:t>
            </a:r>
            <a:endParaRPr lang="zh-TW" altLang="en-US" sz="1200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1B6C225-D7E5-41F1-90AF-2F07011D110A}"/>
              </a:ext>
            </a:extLst>
          </p:cNvPr>
          <p:cNvSpPr/>
          <p:nvPr/>
        </p:nvSpPr>
        <p:spPr>
          <a:xfrm>
            <a:off x="1389529" y="2043953"/>
            <a:ext cx="2841812" cy="481189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引擎工作原理</a:t>
            </a:r>
          </a:p>
        </p:txBody>
      </p:sp>
    </p:spTree>
    <p:extLst>
      <p:ext uri="{BB962C8B-B14F-4D97-AF65-F5344CB8AC3E}">
        <p14:creationId xmlns:p14="http://schemas.microsoft.com/office/powerpoint/2010/main" val="154148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657A25CD-ACDB-4D0B-AFA7-69B427E21978}"/>
              </a:ext>
            </a:extLst>
          </p:cNvPr>
          <p:cNvGrpSpPr/>
          <p:nvPr/>
        </p:nvGrpSpPr>
        <p:grpSpPr>
          <a:xfrm>
            <a:off x="175532" y="2871557"/>
            <a:ext cx="11302790" cy="2852737"/>
            <a:chOff x="837170" y="250664"/>
            <a:chExt cx="10517660" cy="598640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67AC80-F9B4-4097-8A4D-D142FDBE93A0}"/>
                </a:ext>
              </a:extLst>
            </p:cNvPr>
            <p:cNvSpPr/>
            <p:nvPr/>
          </p:nvSpPr>
          <p:spPr>
            <a:xfrm>
              <a:off x="837170" y="546732"/>
              <a:ext cx="9474542" cy="449812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68A1D2E-20A1-4950-887E-72F8FF845D0E}"/>
                </a:ext>
              </a:extLst>
            </p:cNvPr>
            <p:cNvSpPr/>
            <p:nvPr/>
          </p:nvSpPr>
          <p:spPr>
            <a:xfrm>
              <a:off x="837170" y="250664"/>
              <a:ext cx="10517660" cy="598640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標題 5">
            <a:extLst>
              <a:ext uri="{FF2B5EF4-FFF2-40B4-BE49-F238E27FC236}">
                <a16:creationId xmlns:a16="http://schemas.microsoft.com/office/drawing/2014/main" id="{F2828A02-C5E7-404B-BF7E-BA40B818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鱷魚牙醫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8DFAF3D-2D29-4B64-918C-A0E612407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8814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01591-BBD1-4BE8-9BCE-C95C89C2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鱷魚牙醫玩具活動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57AB93-D09C-42A2-9D78-207C8C934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拆解並觀察：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鱷魚的嘴巴為什麼張到最大時會固定住？為什麼按下正確牙齒時會閉上嘴巴？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正確牙齒可能不只有一顆嗎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為什麼？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為什麼按下非正確的牙齒時，牙齒能固定於牙槽內不回彈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為什麼每一次正確的牙齒都不同？有沒有規律呢？為什麼？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51AD7-46BB-4CE3-BE70-29501143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930" y="365125"/>
            <a:ext cx="3558988" cy="17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6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6ECCD2-6514-495B-B38A-B5339392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鱷魚的嘴巴為什麼張到最大時會固定住？為什麼按下正確牙齒時會閉上嘴巴？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8E93403-B732-4112-A657-4D863872DD40}"/>
              </a:ext>
            </a:extLst>
          </p:cNvPr>
          <p:cNvGrpSpPr/>
          <p:nvPr/>
        </p:nvGrpSpPr>
        <p:grpSpPr>
          <a:xfrm>
            <a:off x="838200" y="1701474"/>
            <a:ext cx="9776015" cy="2352394"/>
            <a:chOff x="838200" y="1701474"/>
            <a:chExt cx="9776015" cy="2352394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6E3238EE-B2FB-432C-B384-117FA2039BC7}"/>
                </a:ext>
              </a:extLst>
            </p:cNvPr>
            <p:cNvGrpSpPr/>
            <p:nvPr/>
          </p:nvGrpSpPr>
          <p:grpSpPr>
            <a:xfrm>
              <a:off x="838200" y="1701474"/>
              <a:ext cx="5132294" cy="2352394"/>
              <a:chOff x="443753" y="1771370"/>
              <a:chExt cx="5132294" cy="2352394"/>
            </a:xfrm>
          </p:grpSpPr>
          <p:pic>
            <p:nvPicPr>
              <p:cNvPr id="4" name="Google Shape;239;g2cb375cdc33_0_2">
                <a:extLst>
                  <a:ext uri="{FF2B5EF4-FFF2-40B4-BE49-F238E27FC236}">
                    <a16:creationId xmlns:a16="http://schemas.microsoft.com/office/drawing/2014/main" id="{BF7EE403-C26A-48FF-AA27-6854278EBB10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43753" y="1771370"/>
                <a:ext cx="5132294" cy="235239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693BB22E-B27A-469F-8C52-4A3984F4319E}"/>
                  </a:ext>
                </a:extLst>
              </p:cNvPr>
              <p:cNvCxnSpPr/>
              <p:nvPr/>
            </p:nvCxnSpPr>
            <p:spPr>
              <a:xfrm>
                <a:off x="3065929" y="2617694"/>
                <a:ext cx="206189" cy="2599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55CA9606-D1A8-4732-A837-B11E1BB04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717" y="2947567"/>
                <a:ext cx="0" cy="2599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手繪多邊形: 圖案 9">
                <a:extLst>
                  <a:ext uri="{FF2B5EF4-FFF2-40B4-BE49-F238E27FC236}">
                    <a16:creationId xmlns:a16="http://schemas.microsoft.com/office/drawing/2014/main" id="{6D3FB027-9CA9-4AC5-BCD9-AF2E6E770829}"/>
                  </a:ext>
                </a:extLst>
              </p:cNvPr>
              <p:cNvSpPr/>
              <p:nvPr/>
            </p:nvSpPr>
            <p:spPr>
              <a:xfrm rot="10456931">
                <a:off x="2568782" y="2553238"/>
                <a:ext cx="413461" cy="361936"/>
              </a:xfrm>
              <a:custGeom>
                <a:avLst/>
                <a:gdLst>
                  <a:gd name="connsiteX0" fmla="*/ 413461 w 413461"/>
                  <a:gd name="connsiteY0" fmla="*/ 0 h 361936"/>
                  <a:gd name="connsiteX1" fmla="*/ 252096 w 413461"/>
                  <a:gd name="connsiteY1" fmla="*/ 268941 h 361936"/>
                  <a:gd name="connsiteX2" fmla="*/ 10049 w 413461"/>
                  <a:gd name="connsiteY2" fmla="*/ 358588 h 361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3461" h="361936">
                    <a:moveTo>
                      <a:pt x="413461" y="0"/>
                    </a:moveTo>
                    <a:cubicBezTo>
                      <a:pt x="366396" y="104588"/>
                      <a:pt x="319331" y="209176"/>
                      <a:pt x="252096" y="268941"/>
                    </a:cubicBezTo>
                    <a:cubicBezTo>
                      <a:pt x="184861" y="328706"/>
                      <a:pt x="-51210" y="375023"/>
                      <a:pt x="10049" y="358588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FE09CC8-5246-40C8-B4D4-6930953CA9E1}"/>
                </a:ext>
              </a:extLst>
            </p:cNvPr>
            <p:cNvGrpSpPr/>
            <p:nvPr/>
          </p:nvGrpSpPr>
          <p:grpSpPr>
            <a:xfrm>
              <a:off x="6096000" y="2106295"/>
              <a:ext cx="4518215" cy="1679959"/>
              <a:chOff x="6095999" y="1936376"/>
              <a:chExt cx="4518215" cy="1679959"/>
            </a:xfrm>
          </p:grpSpPr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E4E6160-425B-4AA7-B4A2-EFDF23C292EA}"/>
                  </a:ext>
                </a:extLst>
              </p:cNvPr>
              <p:cNvSpPr txBox="1"/>
              <p:nvPr/>
            </p:nvSpPr>
            <p:spPr>
              <a:xfrm>
                <a:off x="6221508" y="2416006"/>
                <a:ext cx="43927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鱷魚嘴巴張開時，圖中紫色零件會轉動。當張開至最大時，紫色零件黃色圓圈處的凸出結構會被藍色零件的凸出結構卡住，以此方式避免紫色零件迴轉，使嘴巴固定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4CA9E08-C3AB-4847-8DED-990804D7CC8E}"/>
                  </a:ext>
                </a:extLst>
              </p:cNvPr>
              <p:cNvSpPr txBox="1"/>
              <p:nvPr/>
            </p:nvSpPr>
            <p:spPr>
              <a:xfrm>
                <a:off x="6095999" y="1936376"/>
                <a:ext cx="2537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嘴巴張大並固定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D640BFD-9963-47CC-8E56-49231AF88933}"/>
              </a:ext>
            </a:extLst>
          </p:cNvPr>
          <p:cNvGrpSpPr/>
          <p:nvPr/>
        </p:nvGrpSpPr>
        <p:grpSpPr>
          <a:xfrm>
            <a:off x="863404" y="3928864"/>
            <a:ext cx="9750811" cy="2787954"/>
            <a:chOff x="863404" y="3928864"/>
            <a:chExt cx="9750811" cy="278795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C89A0-EF5A-43B2-9A90-0E277CAF8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404" y="4149883"/>
              <a:ext cx="5060576" cy="2528842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CC54E865-15A6-4177-9164-53304FFF4FE3}"/>
                </a:ext>
              </a:extLst>
            </p:cNvPr>
            <p:cNvGrpSpPr/>
            <p:nvPr/>
          </p:nvGrpSpPr>
          <p:grpSpPr>
            <a:xfrm>
              <a:off x="6096000" y="3928864"/>
              <a:ext cx="4518215" cy="2787954"/>
              <a:chOff x="6095999" y="1290916"/>
              <a:chExt cx="4518215" cy="2787954"/>
            </a:xfrm>
          </p:grpSpPr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D68E7DF-DAA2-4BB6-A969-6CA058C2C38E}"/>
                  </a:ext>
                </a:extLst>
              </p:cNvPr>
              <p:cNvSpPr txBox="1"/>
              <p:nvPr/>
            </p:nvSpPr>
            <p:spPr>
              <a:xfrm>
                <a:off x="6221508" y="1770546"/>
                <a:ext cx="439270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下圖中黃色回力標狀零件有兩個突起結構，突起結構上方的牙齒即為正確牙齒，當按下正確牙齒時，牙齒會向下碰觸到黃色零件的突起處使黃色零件同時向下移動，並擠壓到下方藍色零件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下圖中為白色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，藍色零件向下移動時，本來藍色零件上固定住紫色零件的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U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型卡榫將不再固定住紫色零件，使紫色零件迴轉，嘴巴也同時閉上</a:t>
                </a: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F6F9FF4-DBB0-4C0D-9FCE-FB462C3DF1E2}"/>
                  </a:ext>
                </a:extLst>
              </p:cNvPr>
              <p:cNvSpPr txBox="1"/>
              <p:nvPr/>
            </p:nvSpPr>
            <p:spPr>
              <a:xfrm>
                <a:off x="6095999" y="1290916"/>
                <a:ext cx="2537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閉上嘴巴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407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0AAA0-495D-49B9-8873-666B64FF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正確牙齒可能不只有一顆嗎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為什麼？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AB0BA67-2F1A-42EB-A427-4594B0853BAA}"/>
              </a:ext>
            </a:extLst>
          </p:cNvPr>
          <p:cNvGrpSpPr/>
          <p:nvPr/>
        </p:nvGrpSpPr>
        <p:grpSpPr>
          <a:xfrm>
            <a:off x="838200" y="2146649"/>
            <a:ext cx="5060576" cy="3796008"/>
            <a:chOff x="3176299" y="2164579"/>
            <a:chExt cx="5060576" cy="37960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FFD55C7-CC6B-47D7-AC25-A2E8217D0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6299" y="2164579"/>
              <a:ext cx="5060576" cy="2528842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403096B-6AFA-4A2D-8A46-3644E0C6C517}"/>
                </a:ext>
              </a:extLst>
            </p:cNvPr>
            <p:cNvSpPr txBox="1"/>
            <p:nvPr/>
          </p:nvSpPr>
          <p:spPr>
            <a:xfrm>
              <a:off x="3342145" y="4760258"/>
              <a:ext cx="4894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因黃色零件突起結構上方的牙齒即為正確牙齒，並且在黃色零件旋轉到特定角度時，突起結構上方的牙齒可能會有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或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個，因此正確牙齒數量也可能為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或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個。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D6B38955-4C78-4808-A2DB-A0C4D2715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482" y="1457685"/>
            <a:ext cx="2806283" cy="22268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FC31937-F091-4645-A498-B5604F2A8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7" r="6720"/>
          <a:stretch/>
        </p:blipFill>
        <p:spPr>
          <a:xfrm>
            <a:off x="7118141" y="4071295"/>
            <a:ext cx="3056964" cy="2342109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F817ECF4-4B68-4D72-A05C-92418102913C}"/>
              </a:ext>
            </a:extLst>
          </p:cNvPr>
          <p:cNvSpPr/>
          <p:nvPr/>
        </p:nvSpPr>
        <p:spPr>
          <a:xfrm rot="20201751">
            <a:off x="6096000" y="2796988"/>
            <a:ext cx="726141" cy="4392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71E0ADDF-D3B0-4BFD-B612-7B9748090A33}"/>
              </a:ext>
            </a:extLst>
          </p:cNvPr>
          <p:cNvSpPr/>
          <p:nvPr/>
        </p:nvSpPr>
        <p:spPr>
          <a:xfrm rot="2174641">
            <a:off x="6098332" y="4243454"/>
            <a:ext cx="726141" cy="4392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11A3F6-12C7-44AB-A5B1-7C491F7AB1B6}"/>
              </a:ext>
            </a:extLst>
          </p:cNvPr>
          <p:cNvSpPr txBox="1"/>
          <p:nvPr/>
        </p:nvSpPr>
        <p:spPr>
          <a:xfrm>
            <a:off x="10175105" y="2268071"/>
            <a:ext cx="117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一顆正確牙齒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A6231C-720A-4796-BE26-16659493E677}"/>
              </a:ext>
            </a:extLst>
          </p:cNvPr>
          <p:cNvSpPr txBox="1"/>
          <p:nvPr/>
        </p:nvSpPr>
        <p:spPr>
          <a:xfrm>
            <a:off x="10327504" y="4854884"/>
            <a:ext cx="117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兩顆正確牙齒</a:t>
            </a:r>
          </a:p>
        </p:txBody>
      </p:sp>
    </p:spTree>
    <p:extLst>
      <p:ext uri="{BB962C8B-B14F-4D97-AF65-F5344CB8AC3E}">
        <p14:creationId xmlns:p14="http://schemas.microsoft.com/office/powerpoint/2010/main" val="33607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0AAA0-495D-49B9-8873-666B64FF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為什麼按下非正確的牙齒時，牙齒能固定於牙槽內不回彈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650180F-3E72-4351-BADB-398991F24F30}"/>
              </a:ext>
            </a:extLst>
          </p:cNvPr>
          <p:cNvGrpSpPr/>
          <p:nvPr/>
        </p:nvGrpSpPr>
        <p:grpSpPr>
          <a:xfrm>
            <a:off x="1580683" y="1989287"/>
            <a:ext cx="8112268" cy="4387794"/>
            <a:chOff x="1580683" y="1989287"/>
            <a:chExt cx="8112268" cy="4387794"/>
          </a:xfrm>
        </p:grpSpPr>
        <p:pic>
          <p:nvPicPr>
            <p:cNvPr id="7" name="Google Shape;260;g2cb375cdc33_0_8">
              <a:extLst>
                <a:ext uri="{FF2B5EF4-FFF2-40B4-BE49-F238E27FC236}">
                  <a16:creationId xmlns:a16="http://schemas.microsoft.com/office/drawing/2014/main" id="{8957D696-7695-4B93-B97C-DBD7AA6A6E1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80683" y="1994003"/>
              <a:ext cx="3972199" cy="2879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61;g2cb375cdc33_0_8">
              <a:extLst>
                <a:ext uri="{FF2B5EF4-FFF2-40B4-BE49-F238E27FC236}">
                  <a16:creationId xmlns:a16="http://schemas.microsoft.com/office/drawing/2014/main" id="{A3E3DC49-CDBC-462B-A234-F0B78A20692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53637" y="1989287"/>
              <a:ext cx="3439314" cy="287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97FC01D-3C64-4086-B807-40E476FD58BE}"/>
                </a:ext>
              </a:extLst>
            </p:cNvPr>
            <p:cNvSpPr txBox="1"/>
            <p:nvPr/>
          </p:nvSpPr>
          <p:spPr>
            <a:xfrm>
              <a:off x="1643476" y="5176752"/>
              <a:ext cx="79687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嘴巴張開時，紫色零件會立著旋轉，使粉紅色零件躺著旋轉，此時粉紅色零件的放射狀結構就會有一小部份位於牙齒下方，此時如果按下牙齒，牙齒就會擠壓到這些結構使其側向彎曲，完全按下牙齒後這些結構就會回彈並固定住牙齒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21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0AAA0-495D-49B9-8873-666B64FF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為什麼每一次正確的牙齒都不同？有沒有規律呢？為什麼？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97FC01D-3C64-4086-B807-40E476FD58BE}"/>
              </a:ext>
            </a:extLst>
          </p:cNvPr>
          <p:cNvSpPr txBox="1"/>
          <p:nvPr/>
        </p:nvSpPr>
        <p:spPr>
          <a:xfrm>
            <a:off x="1643476" y="5167311"/>
            <a:ext cx="796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橘色零件具有齒條，而黃色零件下方有齒輪。所以每次鱷魚嘴巴張開或閉上時，紫色零件會推動橘色零件使其前後移動，橘色零件上的齒條又連接到黃色零件下方的齒輪使其旋轉，而每次旋轉的角度如果不同，就會使正確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牙齒不同。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043DD0-C0B2-4E58-8D4F-D1312EBE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131" y="1758959"/>
            <a:ext cx="6481482" cy="33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AC7E43-31FE-4B42-BDB1-5ACF1244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??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64258A6-00CB-43EA-81B6-94EF81FEC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657" y="1836289"/>
            <a:ext cx="6645318" cy="376462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5E37107-B3B2-44DF-9EF5-0C46F5EB6136}"/>
              </a:ext>
            </a:extLst>
          </p:cNvPr>
          <p:cNvSpPr txBox="1"/>
          <p:nvPr/>
        </p:nvSpPr>
        <p:spPr>
          <a:xfrm>
            <a:off x="3048740" y="5608018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3"/>
              </a:rPr>
              <a:t>https://www.youtube.com/watch?v=R-WnUpl49zg&amp;ab_channel=zzxptsam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246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DA8B520-9903-4BC8-8200-4AF37AF4FD0F}"/>
              </a:ext>
            </a:extLst>
          </p:cNvPr>
          <p:cNvSpPr/>
          <p:nvPr/>
        </p:nvSpPr>
        <p:spPr>
          <a:xfrm>
            <a:off x="837170" y="620926"/>
            <a:ext cx="10517660" cy="5616147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04F6D9-79DF-4EB3-984E-A9B30E4697EC}"/>
              </a:ext>
            </a:extLst>
          </p:cNvPr>
          <p:cNvSpPr/>
          <p:nvPr/>
        </p:nvSpPr>
        <p:spPr>
          <a:xfrm>
            <a:off x="1358728" y="1090482"/>
            <a:ext cx="9474543" cy="4238368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0CE5134-0189-48B2-998A-58C55810C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機械設計中的工程製圖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2A5D24-3397-4885-B1EB-D64609EEC3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台大機械系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詹魁元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吳家安、王邑安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3652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8C5EEA4B-3B9E-4939-BEAB-AACF86C5386D}"/>
              </a:ext>
            </a:extLst>
          </p:cNvPr>
          <p:cNvSpPr/>
          <p:nvPr/>
        </p:nvSpPr>
        <p:spPr>
          <a:xfrm>
            <a:off x="985839" y="2474259"/>
            <a:ext cx="9888349" cy="3182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30E7E4-382C-4F90-807B-70453AA8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為甚麼機械設計要畫工程圖呢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B2001F3-CAA6-43EB-9C16-156A3CDE901B}"/>
              </a:ext>
            </a:extLst>
          </p:cNvPr>
          <p:cNvSpPr txBox="1"/>
          <p:nvPr/>
        </p:nvSpPr>
        <p:spPr>
          <a:xfrm>
            <a:off x="985839" y="6015558"/>
            <a:ext cx="663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在描述複雜物體的形狀或外觀時，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畫圖比文字更清楚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3E86E7E-FCBC-42BC-B972-28E54993F81F}"/>
              </a:ext>
            </a:extLst>
          </p:cNvPr>
          <p:cNvSpPr txBox="1"/>
          <p:nvPr/>
        </p:nvSpPr>
        <p:spPr>
          <a:xfrm>
            <a:off x="5368273" y="4549331"/>
            <a:ext cx="348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答案是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一個正立方體</a:t>
            </a:r>
          </a:p>
        </p:txBody>
      </p:sp>
      <p:sp>
        <p:nvSpPr>
          <p:cNvPr id="24" name="Flowchart: Merge 3">
            <a:extLst>
              <a:ext uri="{FF2B5EF4-FFF2-40B4-BE49-F238E27FC236}">
                <a16:creationId xmlns:a16="http://schemas.microsoft.com/office/drawing/2014/main" id="{D18A842E-2A2F-42B8-8566-1C8911B7CFE6}"/>
              </a:ext>
            </a:extLst>
          </p:cNvPr>
          <p:cNvSpPr/>
          <p:nvPr/>
        </p:nvSpPr>
        <p:spPr>
          <a:xfrm>
            <a:off x="2300605" y="2678430"/>
            <a:ext cx="1595372" cy="1378585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Merge 4">
            <a:extLst>
              <a:ext uri="{FF2B5EF4-FFF2-40B4-BE49-F238E27FC236}">
                <a16:creationId xmlns:a16="http://schemas.microsoft.com/office/drawing/2014/main" id="{7434310A-1359-4345-9257-96E602C00BA5}"/>
              </a:ext>
            </a:extLst>
          </p:cNvPr>
          <p:cNvSpPr/>
          <p:nvPr/>
        </p:nvSpPr>
        <p:spPr>
          <a:xfrm rot="10800000">
            <a:off x="2305050" y="4057015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erge 4">
            <a:extLst>
              <a:ext uri="{FF2B5EF4-FFF2-40B4-BE49-F238E27FC236}">
                <a16:creationId xmlns:a16="http://schemas.microsoft.com/office/drawing/2014/main" id="{12C34CBD-7B16-4F15-9AED-56EEC49BC118}"/>
              </a:ext>
            </a:extLst>
          </p:cNvPr>
          <p:cNvSpPr/>
          <p:nvPr/>
        </p:nvSpPr>
        <p:spPr>
          <a:xfrm rot="7208692">
            <a:off x="2901802" y="3712400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erge 4">
            <a:extLst>
              <a:ext uri="{FF2B5EF4-FFF2-40B4-BE49-F238E27FC236}">
                <a16:creationId xmlns:a16="http://schemas.microsoft.com/office/drawing/2014/main" id="{0819672B-2416-4310-8399-5277D4A3871E}"/>
              </a:ext>
            </a:extLst>
          </p:cNvPr>
          <p:cNvSpPr/>
          <p:nvPr/>
        </p:nvSpPr>
        <p:spPr>
          <a:xfrm rot="18000000">
            <a:off x="3295957" y="3023178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Merge 4">
            <a:extLst>
              <a:ext uri="{FF2B5EF4-FFF2-40B4-BE49-F238E27FC236}">
                <a16:creationId xmlns:a16="http://schemas.microsoft.com/office/drawing/2014/main" id="{8315DACF-A9C9-4137-8D07-8F3320C378CC}"/>
              </a:ext>
            </a:extLst>
          </p:cNvPr>
          <p:cNvSpPr/>
          <p:nvPr/>
        </p:nvSpPr>
        <p:spPr>
          <a:xfrm rot="7208692">
            <a:off x="1310650" y="3705881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erge 4">
            <a:extLst>
              <a:ext uri="{FF2B5EF4-FFF2-40B4-BE49-F238E27FC236}">
                <a16:creationId xmlns:a16="http://schemas.microsoft.com/office/drawing/2014/main" id="{0D5EA0B2-2475-497E-A649-AA51580FFBB3}"/>
              </a:ext>
            </a:extLst>
          </p:cNvPr>
          <p:cNvSpPr/>
          <p:nvPr/>
        </p:nvSpPr>
        <p:spPr>
          <a:xfrm rot="18000000">
            <a:off x="1707436" y="3020982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BD8E0D8-1139-4276-B9FE-146E7A812DAD}"/>
              </a:ext>
            </a:extLst>
          </p:cNvPr>
          <p:cNvSpPr txBox="1"/>
          <p:nvPr/>
        </p:nvSpPr>
        <p:spPr>
          <a:xfrm>
            <a:off x="5401145" y="3608968"/>
            <a:ext cx="348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個三角形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平行四邊形 30">
            <a:extLst>
              <a:ext uri="{FF2B5EF4-FFF2-40B4-BE49-F238E27FC236}">
                <a16:creationId xmlns:a16="http://schemas.microsoft.com/office/drawing/2014/main" id="{42DB2ADD-3D50-4D6A-AE2C-3F1AAE28A4DE}"/>
              </a:ext>
            </a:extLst>
          </p:cNvPr>
          <p:cNvSpPr/>
          <p:nvPr/>
        </p:nvSpPr>
        <p:spPr>
          <a:xfrm>
            <a:off x="2300083" y="4052936"/>
            <a:ext cx="2385960" cy="1378585"/>
          </a:xfrm>
          <a:prstGeom prst="parallelogram">
            <a:avLst>
              <a:gd name="adj" fmla="val 579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平行四邊形 31">
            <a:extLst>
              <a:ext uri="{FF2B5EF4-FFF2-40B4-BE49-F238E27FC236}">
                <a16:creationId xmlns:a16="http://schemas.microsoft.com/office/drawing/2014/main" id="{7AF8743A-6AC1-4F67-8C64-D1685CCDC665}"/>
              </a:ext>
            </a:extLst>
          </p:cNvPr>
          <p:cNvSpPr/>
          <p:nvPr/>
        </p:nvSpPr>
        <p:spPr>
          <a:xfrm>
            <a:off x="1510017" y="2676636"/>
            <a:ext cx="2385960" cy="1378585"/>
          </a:xfrm>
          <a:prstGeom prst="parallelogram">
            <a:avLst>
              <a:gd name="adj" fmla="val 579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4E86F13-AFBA-4A2D-BEBF-8820646EAA31}"/>
              </a:ext>
            </a:extLst>
          </p:cNvPr>
          <p:cNvCxnSpPr/>
          <p:nvPr/>
        </p:nvCxnSpPr>
        <p:spPr>
          <a:xfrm>
            <a:off x="1507040" y="4049492"/>
            <a:ext cx="792000" cy="13738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8FB6499-572E-4EDD-825C-7B3C23914997}"/>
              </a:ext>
            </a:extLst>
          </p:cNvPr>
          <p:cNvCxnSpPr/>
          <p:nvPr/>
        </p:nvCxnSpPr>
        <p:spPr>
          <a:xfrm>
            <a:off x="3089628" y="4042973"/>
            <a:ext cx="795625" cy="13803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A78CEB0E-BCEE-4E37-84EA-7036BECDE295}"/>
              </a:ext>
            </a:extLst>
          </p:cNvPr>
          <p:cNvCxnSpPr>
            <a:cxnSpLocks/>
          </p:cNvCxnSpPr>
          <p:nvPr/>
        </p:nvCxnSpPr>
        <p:spPr>
          <a:xfrm>
            <a:off x="2296408" y="2674842"/>
            <a:ext cx="801637" cy="1374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F0241E-663A-452D-9F98-D6C0FCC8B68C}"/>
              </a:ext>
            </a:extLst>
          </p:cNvPr>
          <p:cNvCxnSpPr>
            <a:cxnSpLocks/>
          </p:cNvCxnSpPr>
          <p:nvPr/>
        </p:nvCxnSpPr>
        <p:spPr>
          <a:xfrm>
            <a:off x="3891998" y="2687128"/>
            <a:ext cx="790747" cy="1368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內容版面配置區 2">
            <a:extLst>
              <a:ext uri="{FF2B5EF4-FFF2-40B4-BE49-F238E27FC236}">
                <a16:creationId xmlns:a16="http://schemas.microsoft.com/office/drawing/2014/main" id="{3D349695-32EB-4327-B426-E7C545C8792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47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這是什麼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六邊形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672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00013 -0.030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5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01627 -0.014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-7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0.01667 0.016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00013 0.0317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57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01966 -0.018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-9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-0.01927 0.0189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9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0.06485 -0.0347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173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03307 -0.0675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-338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03333 -0.0662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-331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0.03295 0.0321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159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03347 0.0340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169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7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3" grpId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0" grpId="1"/>
      <p:bldP spid="31" grpId="0" animBg="1"/>
      <p:bldP spid="31" grpId="1" animBg="1"/>
      <p:bldP spid="32" grpId="0" animBg="1"/>
      <p:bldP spid="32" grpId="1" animBg="1"/>
      <p:bldP spid="32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13DBFD-4732-450D-8D40-6F993E77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火箭工程案例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阿波羅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C17C08-654E-4DC8-8979-8256B3351F19}"/>
              </a:ext>
            </a:extLst>
          </p:cNvPr>
          <p:cNvSpPr txBox="1"/>
          <p:nvPr/>
        </p:nvSpPr>
        <p:spPr>
          <a:xfrm>
            <a:off x="1627094" y="6308209"/>
            <a:ext cx="8606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hlinkClick r:id="rId2"/>
              </a:rPr>
              <a:t>https://www.youtube.com/watch?v=XLMDSjCzEx8</a:t>
            </a:r>
            <a:endParaRPr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A9D2E5-D66E-4936-A960-3BE792B3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47" y="1705099"/>
            <a:ext cx="9802906" cy="45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01379E-B486-462C-9D0A-BABCA857F532}"/>
              </a:ext>
            </a:extLst>
          </p:cNvPr>
          <p:cNvSpPr/>
          <p:nvPr/>
        </p:nvSpPr>
        <p:spPr>
          <a:xfrm>
            <a:off x="610721" y="1414272"/>
            <a:ext cx="10914972" cy="5078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30E7E4-382C-4F90-807B-70453AA8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描述立體的物品，只需要一張圖就夠嗎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495730-E917-4D8B-B8DC-D3EE5A14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這是一顆球嗎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7F4290B-7DA5-47F2-9CD6-0E1BF4D26C8A}"/>
              </a:ext>
            </a:extLst>
          </p:cNvPr>
          <p:cNvSpPr/>
          <p:nvPr/>
        </p:nvSpPr>
        <p:spPr>
          <a:xfrm>
            <a:off x="838200" y="3221045"/>
            <a:ext cx="2207653" cy="21055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圓柱_百度百科">
            <a:extLst>
              <a:ext uri="{FF2B5EF4-FFF2-40B4-BE49-F238E27FC236}">
                <a16:creationId xmlns:a16="http://schemas.microsoft.com/office/drawing/2014/main" id="{38023AC4-7FD6-4107-9E3A-0BC393F08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01" y="2088743"/>
            <a:ext cx="4228496" cy="42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53795995-ED13-426C-BD6B-57669E270EE0}"/>
              </a:ext>
            </a:extLst>
          </p:cNvPr>
          <p:cNvSpPr txBox="1"/>
          <p:nvPr/>
        </p:nvSpPr>
        <p:spPr>
          <a:xfrm>
            <a:off x="8989752" y="5543073"/>
            <a:ext cx="150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圓柱體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椅子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0" name="Picture 6" descr="球体- 抖音百科">
            <a:extLst>
              <a:ext uri="{FF2B5EF4-FFF2-40B4-BE49-F238E27FC236}">
                <a16:creationId xmlns:a16="http://schemas.microsoft.com/office/drawing/2014/main" id="{07D0156D-603E-4FDA-909E-75184661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9877" l="8479" r="89776">
                        <a14:foregroundMark x1="9227" y1="37778" x2="9476" y2="51852"/>
                        <a14:foregroundMark x1="9476" y1="51852" x2="8728" y2="53086"/>
                        <a14:foregroundMark x1="41397" y1="8889" x2="54613" y2="9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68" y="2911778"/>
            <a:ext cx="2697178" cy="272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等於 22">
            <a:extLst>
              <a:ext uri="{FF2B5EF4-FFF2-40B4-BE49-F238E27FC236}">
                <a16:creationId xmlns:a16="http://schemas.microsoft.com/office/drawing/2014/main" id="{77E326A4-9693-4A57-80DE-30B51FFC0C59}"/>
              </a:ext>
            </a:extLst>
          </p:cNvPr>
          <p:cNvSpPr/>
          <p:nvPr/>
        </p:nvSpPr>
        <p:spPr>
          <a:xfrm>
            <a:off x="3389709" y="3982437"/>
            <a:ext cx="637504" cy="582769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D38C228-628F-444C-A21D-702F90D8E85D}"/>
              </a:ext>
            </a:extLst>
          </p:cNvPr>
          <p:cNvSpPr txBox="1"/>
          <p:nvPr/>
        </p:nvSpPr>
        <p:spPr>
          <a:xfrm>
            <a:off x="3531376" y="3381285"/>
            <a:ext cx="35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2" name="Picture 8" descr="卡通眼夹艺术-眼睛PNG图片素材下载_图片编号997186-PNG素材网">
            <a:extLst>
              <a:ext uri="{FF2B5EF4-FFF2-40B4-BE49-F238E27FC236}">
                <a16:creationId xmlns:a16="http://schemas.microsoft.com/office/drawing/2014/main" id="{8F3FF0F3-3D00-4D65-BAD8-23D5D5B4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4000" r="97778">
                        <a14:foregroundMark x1="7556" y1="24000" x2="7556" y2="28000"/>
                        <a14:foregroundMark x1="4444" y1="34667" x2="4000" y2="48444"/>
                        <a14:foregroundMark x1="59111" y1="66222" x2="65778" y2="64889"/>
                        <a14:foregroundMark x1="90222" y1="68889" x2="96889" y2="46222"/>
                        <a14:foregroundMark x1="96889" y1="46222" x2="92444" y2="24444"/>
                        <a14:foregroundMark x1="92444" y1="24444" x2="92000" y2="24000"/>
                        <a14:foregroundMark x1="96444" y1="36000" x2="97778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764" y="1414272"/>
            <a:ext cx="729199" cy="7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4B11BDB8-DC07-48D7-BC60-16ACCABBF93B}"/>
              </a:ext>
            </a:extLst>
          </p:cNvPr>
          <p:cNvSpPr txBox="1"/>
          <p:nvPr/>
        </p:nvSpPr>
        <p:spPr>
          <a:xfrm>
            <a:off x="6980630" y="2379284"/>
            <a:ext cx="130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A3A0F1A-D18A-4895-B991-A723D4D551D3}"/>
              </a:ext>
            </a:extLst>
          </p:cNvPr>
          <p:cNvCxnSpPr/>
          <p:nvPr/>
        </p:nvCxnSpPr>
        <p:spPr>
          <a:xfrm>
            <a:off x="9402948" y="2211991"/>
            <a:ext cx="0" cy="679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AA7E644-7E4B-4B45-AEEE-BFF150D1E894}"/>
              </a:ext>
            </a:extLst>
          </p:cNvPr>
          <p:cNvSpPr/>
          <p:nvPr/>
        </p:nvSpPr>
        <p:spPr>
          <a:xfrm>
            <a:off x="610721" y="1414272"/>
            <a:ext cx="10964591" cy="5078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30E7E4-382C-4F90-807B-70453AA8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再多給一張從側面看的圖呢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495730-E917-4D8B-B8DC-D3EE5A14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從上面看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從側面看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7F4290B-7DA5-47F2-9CD6-0E1BF4D26C8A}"/>
              </a:ext>
            </a:extLst>
          </p:cNvPr>
          <p:cNvSpPr/>
          <p:nvPr/>
        </p:nvSpPr>
        <p:spPr>
          <a:xfrm>
            <a:off x="2588654" y="2097260"/>
            <a:ext cx="1653544" cy="157361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圓柱_百度百科">
            <a:extLst>
              <a:ext uri="{FF2B5EF4-FFF2-40B4-BE49-F238E27FC236}">
                <a16:creationId xmlns:a16="http://schemas.microsoft.com/office/drawing/2014/main" id="{38023AC4-7FD6-4107-9E3A-0BC393F08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046" y="1556627"/>
            <a:ext cx="4228496" cy="42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球体- 抖音百科">
            <a:extLst>
              <a:ext uri="{FF2B5EF4-FFF2-40B4-BE49-F238E27FC236}">
                <a16:creationId xmlns:a16="http://schemas.microsoft.com/office/drawing/2014/main" id="{07D0156D-603E-4FDA-909E-75184661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9877" l="8479" r="89776">
                        <a14:foregroundMark x1="9227" y1="37778" x2="9476" y2="51852"/>
                        <a14:foregroundMark x1="9476" y1="51852" x2="8728" y2="53086"/>
                        <a14:foregroundMark x1="41397" y1="8889" x2="54613" y2="9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89" y="2749895"/>
            <a:ext cx="2076373" cy="20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等於 22">
            <a:extLst>
              <a:ext uri="{FF2B5EF4-FFF2-40B4-BE49-F238E27FC236}">
                <a16:creationId xmlns:a16="http://schemas.microsoft.com/office/drawing/2014/main" id="{77E326A4-9693-4A57-80DE-30B51FFC0C59}"/>
              </a:ext>
            </a:extLst>
          </p:cNvPr>
          <p:cNvSpPr/>
          <p:nvPr/>
        </p:nvSpPr>
        <p:spPr>
          <a:xfrm>
            <a:off x="5347290" y="3429000"/>
            <a:ext cx="637504" cy="582769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D38C228-628F-444C-A21D-702F90D8E85D}"/>
              </a:ext>
            </a:extLst>
          </p:cNvPr>
          <p:cNvSpPr txBox="1"/>
          <p:nvPr/>
        </p:nvSpPr>
        <p:spPr>
          <a:xfrm>
            <a:off x="5488957" y="2884067"/>
            <a:ext cx="35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2CBE1B-9223-4DDA-B2F0-F1A0D9900883}"/>
              </a:ext>
            </a:extLst>
          </p:cNvPr>
          <p:cNvSpPr/>
          <p:nvPr/>
        </p:nvSpPr>
        <p:spPr>
          <a:xfrm>
            <a:off x="2653048" y="4318470"/>
            <a:ext cx="1589149" cy="18584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B76D88-42A0-435B-8DED-B73ABD47FCF2}"/>
              </a:ext>
            </a:extLst>
          </p:cNvPr>
          <p:cNvSpPr/>
          <p:nvPr/>
        </p:nvSpPr>
        <p:spPr>
          <a:xfrm>
            <a:off x="9111803" y="2150772"/>
            <a:ext cx="2176529" cy="3232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35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A50CA0-9710-4608-9D26-329D18FD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通常需要幾張圖呢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F0464F-3CCD-4FF7-A8CA-02C8E8FAF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的物體或許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張就夠了。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複雜的物體則需要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</a:t>
            </a:r>
          </a:p>
        </p:txBody>
      </p:sp>
      <p:pic>
        <p:nvPicPr>
          <p:cNvPr id="2050" name="Picture 2" descr="基礎】立體模型的三視圖| 數學| 均一教育平台">
            <a:extLst>
              <a:ext uri="{FF2B5EF4-FFF2-40B4-BE49-F238E27FC236}">
                <a16:creationId xmlns:a16="http://schemas.microsoft.com/office/drawing/2014/main" id="{58CA2A71-658B-41B3-8CDA-EA36A0BD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379" y="2601035"/>
            <a:ext cx="3717242" cy="319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4BD506-95C0-45F7-9724-9C031C0F77CA}"/>
              </a:ext>
            </a:extLst>
          </p:cNvPr>
          <p:cNvSpPr/>
          <p:nvPr/>
        </p:nvSpPr>
        <p:spPr>
          <a:xfrm>
            <a:off x="7828429" y="1232126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07C7BB-DEBD-47CC-BF2D-90CB93FA02FE}"/>
              </a:ext>
            </a:extLst>
          </p:cNvPr>
          <p:cNvSpPr/>
          <p:nvPr/>
        </p:nvSpPr>
        <p:spPr>
          <a:xfrm>
            <a:off x="7828427" y="1807382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7F9D8C-8F38-4A6C-B42B-E85DEFF06A1B}"/>
              </a:ext>
            </a:extLst>
          </p:cNvPr>
          <p:cNvSpPr/>
          <p:nvPr/>
        </p:nvSpPr>
        <p:spPr>
          <a:xfrm>
            <a:off x="7828426" y="2382638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AE6AB1-B2E6-4BF4-83FB-4783EBB6B92C}"/>
              </a:ext>
            </a:extLst>
          </p:cNvPr>
          <p:cNvSpPr/>
          <p:nvPr/>
        </p:nvSpPr>
        <p:spPr>
          <a:xfrm>
            <a:off x="8465936" y="2382637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65B97D-3C57-4AFF-BE67-89D1CE961EF4}"/>
              </a:ext>
            </a:extLst>
          </p:cNvPr>
          <p:cNvSpPr/>
          <p:nvPr/>
        </p:nvSpPr>
        <p:spPr>
          <a:xfrm>
            <a:off x="9101155" y="2382637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8CB1A2-B5FC-441E-BE68-A74592A44B5F}"/>
              </a:ext>
            </a:extLst>
          </p:cNvPr>
          <p:cNvSpPr/>
          <p:nvPr/>
        </p:nvSpPr>
        <p:spPr>
          <a:xfrm>
            <a:off x="1638438" y="4090160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0A672A-A88F-4504-97C7-918164EAC6C7}"/>
              </a:ext>
            </a:extLst>
          </p:cNvPr>
          <p:cNvSpPr/>
          <p:nvPr/>
        </p:nvSpPr>
        <p:spPr>
          <a:xfrm>
            <a:off x="1638436" y="4665416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801710-70B6-4CFB-AF56-3F47496A78DA}"/>
              </a:ext>
            </a:extLst>
          </p:cNvPr>
          <p:cNvSpPr/>
          <p:nvPr/>
        </p:nvSpPr>
        <p:spPr>
          <a:xfrm>
            <a:off x="1638435" y="5240672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C38D9A-4509-4AE3-9CC0-3578491A721A}"/>
              </a:ext>
            </a:extLst>
          </p:cNvPr>
          <p:cNvSpPr/>
          <p:nvPr/>
        </p:nvSpPr>
        <p:spPr>
          <a:xfrm>
            <a:off x="2275945" y="5240671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118465-E3F8-4661-A3CA-3669EE5A403F}"/>
              </a:ext>
            </a:extLst>
          </p:cNvPr>
          <p:cNvSpPr/>
          <p:nvPr/>
        </p:nvSpPr>
        <p:spPr>
          <a:xfrm>
            <a:off x="2911164" y="5240671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687971-1CCF-425B-B54D-40AAA161A30B}"/>
              </a:ext>
            </a:extLst>
          </p:cNvPr>
          <p:cNvSpPr/>
          <p:nvPr/>
        </p:nvSpPr>
        <p:spPr>
          <a:xfrm>
            <a:off x="9096998" y="1810076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6FDC2A-9806-4911-87A1-CF572159978E}"/>
              </a:ext>
            </a:extLst>
          </p:cNvPr>
          <p:cNvSpPr/>
          <p:nvPr/>
        </p:nvSpPr>
        <p:spPr>
          <a:xfrm>
            <a:off x="9097000" y="1240711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F4B3CB7-8AA6-486F-81F5-001A314E4038}"/>
              </a:ext>
            </a:extLst>
          </p:cNvPr>
          <p:cNvSpPr/>
          <p:nvPr/>
        </p:nvSpPr>
        <p:spPr>
          <a:xfrm>
            <a:off x="8331013" y="4665190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155C8D-F8A7-4191-9F39-8A7ACF3ACD4C}"/>
              </a:ext>
            </a:extLst>
          </p:cNvPr>
          <p:cNvSpPr/>
          <p:nvPr/>
        </p:nvSpPr>
        <p:spPr>
          <a:xfrm>
            <a:off x="8331014" y="5225647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FB363AA-621F-4FC4-9B79-D1EC96E3DB85}"/>
              </a:ext>
            </a:extLst>
          </p:cNvPr>
          <p:cNvSpPr/>
          <p:nvPr/>
        </p:nvSpPr>
        <p:spPr>
          <a:xfrm>
            <a:off x="8331013" y="5800903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7D564F-B324-4303-869F-70519268CC5D}"/>
              </a:ext>
            </a:extLst>
          </p:cNvPr>
          <p:cNvSpPr/>
          <p:nvPr/>
        </p:nvSpPr>
        <p:spPr>
          <a:xfrm>
            <a:off x="8968523" y="5800902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242B0AD-BADC-4D08-8CF4-632CFD131ECE}"/>
              </a:ext>
            </a:extLst>
          </p:cNvPr>
          <p:cNvSpPr/>
          <p:nvPr/>
        </p:nvSpPr>
        <p:spPr>
          <a:xfrm>
            <a:off x="9603742" y="5800902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8D6C476-27A1-4F21-B129-6802415EEA19}"/>
              </a:ext>
            </a:extLst>
          </p:cNvPr>
          <p:cNvSpPr/>
          <p:nvPr/>
        </p:nvSpPr>
        <p:spPr>
          <a:xfrm>
            <a:off x="9599585" y="5228341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63479C-5F22-4718-831A-FBAF3221FC93}"/>
              </a:ext>
            </a:extLst>
          </p:cNvPr>
          <p:cNvSpPr/>
          <p:nvPr/>
        </p:nvSpPr>
        <p:spPr>
          <a:xfrm>
            <a:off x="9599587" y="4658976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A3689FA-D264-44A6-9D7C-7A9CF870B1AD}"/>
              </a:ext>
            </a:extLst>
          </p:cNvPr>
          <p:cNvSpPr/>
          <p:nvPr/>
        </p:nvSpPr>
        <p:spPr>
          <a:xfrm>
            <a:off x="8968523" y="5237632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9035D9-F7A1-4D1D-AAE1-9699DA8418DA}"/>
              </a:ext>
            </a:extLst>
          </p:cNvPr>
          <p:cNvSpPr/>
          <p:nvPr/>
        </p:nvSpPr>
        <p:spPr>
          <a:xfrm>
            <a:off x="8968523" y="4665415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4CF950-8F8D-4B1E-83AD-F909140591EE}"/>
              </a:ext>
            </a:extLst>
          </p:cNvPr>
          <p:cNvSpPr txBox="1"/>
          <p:nvPr/>
        </p:nvSpPr>
        <p:spPr>
          <a:xfrm>
            <a:off x="1963633" y="5991801"/>
            <a:ext cx="103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前視圖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CA4C858-95AA-4598-B26F-55078A6BC34A}"/>
              </a:ext>
            </a:extLst>
          </p:cNvPr>
          <p:cNvSpPr txBox="1"/>
          <p:nvPr/>
        </p:nvSpPr>
        <p:spPr>
          <a:xfrm>
            <a:off x="10490515" y="5840899"/>
            <a:ext cx="103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右視圖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84C36EE-F839-4188-AAD4-593C29EA570F}"/>
              </a:ext>
            </a:extLst>
          </p:cNvPr>
          <p:cNvSpPr txBox="1"/>
          <p:nvPr/>
        </p:nvSpPr>
        <p:spPr>
          <a:xfrm>
            <a:off x="8348324" y="654896"/>
            <a:ext cx="103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上視圖</a:t>
            </a:r>
          </a:p>
        </p:txBody>
      </p:sp>
    </p:spTree>
    <p:extLst>
      <p:ext uri="{BB962C8B-B14F-4D97-AF65-F5344CB8AC3E}">
        <p14:creationId xmlns:p14="http://schemas.microsoft.com/office/powerpoint/2010/main" val="3027068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95D0AD-5589-4321-90DD-DC163CAF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三視圖的投影法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4E67FF8-5277-4ACF-BBF0-661D0C94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310" y="1627731"/>
            <a:ext cx="6797381" cy="4351338"/>
          </a:xfr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B0A06822-05FB-4317-86A5-3502152521B8}"/>
              </a:ext>
            </a:extLst>
          </p:cNvPr>
          <p:cNvGrpSpPr/>
          <p:nvPr/>
        </p:nvGrpSpPr>
        <p:grpSpPr>
          <a:xfrm>
            <a:off x="4679671" y="1824735"/>
            <a:ext cx="6896766" cy="4192045"/>
            <a:chOff x="387636" y="2089267"/>
            <a:chExt cx="6896766" cy="419204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97803B1-5150-4693-BA8E-119E781ADF9A}"/>
                </a:ext>
              </a:extLst>
            </p:cNvPr>
            <p:cNvSpPr/>
            <p:nvPr/>
          </p:nvSpPr>
          <p:spPr>
            <a:xfrm>
              <a:off x="2178205" y="3486615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A5E6F5-D729-47C9-92EB-D610314ED0DD}"/>
                </a:ext>
              </a:extLst>
            </p:cNvPr>
            <p:cNvSpPr/>
            <p:nvPr/>
          </p:nvSpPr>
          <p:spPr>
            <a:xfrm>
              <a:off x="2178204" y="4883693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EA17561-7E27-41BD-9847-8064E6E7E8DD}"/>
                </a:ext>
              </a:extLst>
            </p:cNvPr>
            <p:cNvSpPr/>
            <p:nvPr/>
          </p:nvSpPr>
          <p:spPr>
            <a:xfrm>
              <a:off x="2178204" y="2089267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B65C44-81BF-4F83-96C0-B78B7A14041B}"/>
                </a:ext>
              </a:extLst>
            </p:cNvPr>
            <p:cNvSpPr/>
            <p:nvPr/>
          </p:nvSpPr>
          <p:spPr>
            <a:xfrm>
              <a:off x="3836019" y="3486074"/>
              <a:ext cx="1790567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80C398-D768-4703-9E2F-F76531A73C45}"/>
                </a:ext>
              </a:extLst>
            </p:cNvPr>
            <p:cNvSpPr/>
            <p:nvPr/>
          </p:nvSpPr>
          <p:spPr>
            <a:xfrm>
              <a:off x="5626587" y="3486617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802CD7-1C3B-42A3-AFC6-271686DCD875}"/>
                </a:ext>
              </a:extLst>
            </p:cNvPr>
            <p:cNvSpPr/>
            <p:nvPr/>
          </p:nvSpPr>
          <p:spPr>
            <a:xfrm>
              <a:off x="387636" y="3488732"/>
              <a:ext cx="1790567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5E9F5B3-C773-4C7F-9F43-F130908354A6}"/>
              </a:ext>
            </a:extLst>
          </p:cNvPr>
          <p:cNvGrpSpPr/>
          <p:nvPr/>
        </p:nvGrpSpPr>
        <p:grpSpPr>
          <a:xfrm>
            <a:off x="546309" y="3803400"/>
            <a:ext cx="3330986" cy="2599959"/>
            <a:chOff x="7420735" y="163550"/>
            <a:chExt cx="3330986" cy="259995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5DE21D6-D443-4EF1-93C1-BE9B1892E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4646" y="163550"/>
              <a:ext cx="2677075" cy="2291576"/>
            </a:xfrm>
            <a:prstGeom prst="rect">
              <a:avLst/>
            </a:prstGeom>
          </p:spPr>
        </p:pic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CF994226-3B21-44D2-885A-B54C787CE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2396" y="1553795"/>
              <a:ext cx="558800" cy="3683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C1223417-03F3-4A07-8BC8-B7CC6E66C5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1136" y="1712139"/>
              <a:ext cx="558800" cy="3683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41BD5C01-6180-4737-A9D8-F48A826FD4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026" y="2022369"/>
              <a:ext cx="558800" cy="3683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圖形 21" descr="眼睛 以實心填滿">
              <a:extLst>
                <a:ext uri="{FF2B5EF4-FFF2-40B4-BE49-F238E27FC236}">
                  <a16:creationId xmlns:a16="http://schemas.microsoft.com/office/drawing/2014/main" id="{560DE59D-F81E-40B5-9937-E389A6792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0735" y="1849109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1670013-63C5-4053-9BA2-7DDEFAB45930}"/>
              </a:ext>
            </a:extLst>
          </p:cNvPr>
          <p:cNvSpPr txBox="1"/>
          <p:nvPr/>
        </p:nvSpPr>
        <p:spPr>
          <a:xfrm>
            <a:off x="6415821" y="3234692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前視圖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3A01F2-ACD2-46B5-9866-FE9AA58CA0CE}"/>
              </a:ext>
            </a:extLst>
          </p:cNvPr>
          <p:cNvSpPr txBox="1"/>
          <p:nvPr/>
        </p:nvSpPr>
        <p:spPr>
          <a:xfrm>
            <a:off x="6397662" y="1697583"/>
            <a:ext cx="126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俯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視圖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EC28A3A-04C0-4E85-845E-A8E237551DE3}"/>
              </a:ext>
            </a:extLst>
          </p:cNvPr>
          <p:cNvSpPr txBox="1"/>
          <p:nvPr/>
        </p:nvSpPr>
        <p:spPr>
          <a:xfrm>
            <a:off x="6368356" y="4580881"/>
            <a:ext cx="140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仰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視圖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735BDC-3368-4495-A521-EE0F44917761}"/>
              </a:ext>
            </a:extLst>
          </p:cNvPr>
          <p:cNvSpPr txBox="1"/>
          <p:nvPr/>
        </p:nvSpPr>
        <p:spPr>
          <a:xfrm>
            <a:off x="4633832" y="3213438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左視圖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237E88B-EF39-426F-B451-3FFE1D7F4DEC}"/>
              </a:ext>
            </a:extLst>
          </p:cNvPr>
          <p:cNvSpPr txBox="1"/>
          <p:nvPr/>
        </p:nvSpPr>
        <p:spPr>
          <a:xfrm>
            <a:off x="8142073" y="3183831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右視圖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142A7-36E8-4C03-A624-BE8420C7D392}"/>
              </a:ext>
            </a:extLst>
          </p:cNvPr>
          <p:cNvSpPr txBox="1"/>
          <p:nvPr/>
        </p:nvSpPr>
        <p:spPr>
          <a:xfrm>
            <a:off x="9922832" y="3174939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後視圖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F1AC9DD-C690-443C-8D44-7AD801AFC597}"/>
              </a:ext>
            </a:extLst>
          </p:cNvPr>
          <p:cNvSpPr/>
          <p:nvPr/>
        </p:nvSpPr>
        <p:spPr>
          <a:xfrm>
            <a:off x="4561546" y="1697582"/>
            <a:ext cx="3648762" cy="29547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F6ECBDB-51D3-4EA3-A227-3E458A0AA871}"/>
              </a:ext>
            </a:extLst>
          </p:cNvPr>
          <p:cNvSpPr txBox="1"/>
          <p:nvPr/>
        </p:nvSpPr>
        <p:spPr>
          <a:xfrm>
            <a:off x="654050" y="1699439"/>
            <a:ext cx="37306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第一角法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第三角法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美國、亞洲多採用第三角法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第三角法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左視圖在前視圖左側、俯視圖在上側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以此類推</a:t>
            </a:r>
          </a:p>
        </p:txBody>
      </p: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185DEBCA-A7D8-4C9B-BE16-CBE526DF07E5}"/>
              </a:ext>
            </a:extLst>
          </p:cNvPr>
          <p:cNvSpPr/>
          <p:nvPr/>
        </p:nvSpPr>
        <p:spPr>
          <a:xfrm>
            <a:off x="6972300" y="965200"/>
            <a:ext cx="1060450" cy="711200"/>
          </a:xfrm>
          <a:custGeom>
            <a:avLst/>
            <a:gdLst>
              <a:gd name="connsiteX0" fmla="*/ 1060450 w 1060450"/>
              <a:gd name="connsiteY0" fmla="*/ 0 h 711200"/>
              <a:gd name="connsiteX1" fmla="*/ 736600 w 1060450"/>
              <a:gd name="connsiteY1" fmla="*/ 311150 h 711200"/>
              <a:gd name="connsiteX2" fmla="*/ 628650 w 1060450"/>
              <a:gd name="connsiteY2" fmla="*/ 304800 h 711200"/>
              <a:gd name="connsiteX3" fmla="*/ 533400 w 1060450"/>
              <a:gd name="connsiteY3" fmla="*/ 228600 h 711200"/>
              <a:gd name="connsiteX4" fmla="*/ 514350 w 1060450"/>
              <a:gd name="connsiteY4" fmla="*/ 184150 h 711200"/>
              <a:gd name="connsiteX5" fmla="*/ 558800 w 1060450"/>
              <a:gd name="connsiteY5" fmla="*/ 171450 h 711200"/>
              <a:gd name="connsiteX6" fmla="*/ 768350 w 1060450"/>
              <a:gd name="connsiteY6" fmla="*/ 241300 h 711200"/>
              <a:gd name="connsiteX7" fmla="*/ 552450 w 1060450"/>
              <a:gd name="connsiteY7" fmla="*/ 514350 h 711200"/>
              <a:gd name="connsiteX8" fmla="*/ 203200 w 1060450"/>
              <a:gd name="connsiteY8" fmla="*/ 615950 h 711200"/>
              <a:gd name="connsiteX9" fmla="*/ 38100 w 1060450"/>
              <a:gd name="connsiteY9" fmla="*/ 641350 h 711200"/>
              <a:gd name="connsiteX10" fmla="*/ 0 w 1060450"/>
              <a:gd name="connsiteY10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711200">
                <a:moveTo>
                  <a:pt x="1060450" y="0"/>
                </a:moveTo>
                <a:cubicBezTo>
                  <a:pt x="939989" y="178073"/>
                  <a:pt x="942035" y="247237"/>
                  <a:pt x="736600" y="311150"/>
                </a:cubicBezTo>
                <a:cubicBezTo>
                  <a:pt x="702182" y="321858"/>
                  <a:pt x="664633" y="306917"/>
                  <a:pt x="628650" y="304800"/>
                </a:cubicBezTo>
                <a:cubicBezTo>
                  <a:pt x="596900" y="279400"/>
                  <a:pt x="561364" y="258117"/>
                  <a:pt x="533400" y="228600"/>
                </a:cubicBezTo>
                <a:cubicBezTo>
                  <a:pt x="522314" y="216898"/>
                  <a:pt x="507803" y="198881"/>
                  <a:pt x="514350" y="184150"/>
                </a:cubicBezTo>
                <a:cubicBezTo>
                  <a:pt x="520608" y="170069"/>
                  <a:pt x="543983" y="175683"/>
                  <a:pt x="558800" y="171450"/>
                </a:cubicBezTo>
                <a:cubicBezTo>
                  <a:pt x="572639" y="173427"/>
                  <a:pt x="756588" y="180136"/>
                  <a:pt x="768350" y="241300"/>
                </a:cubicBezTo>
                <a:cubicBezTo>
                  <a:pt x="787247" y="339565"/>
                  <a:pt x="579418" y="496681"/>
                  <a:pt x="552450" y="514350"/>
                </a:cubicBezTo>
                <a:cubicBezTo>
                  <a:pt x="411082" y="606970"/>
                  <a:pt x="352314" y="595074"/>
                  <a:pt x="203200" y="615950"/>
                </a:cubicBezTo>
                <a:cubicBezTo>
                  <a:pt x="148057" y="623670"/>
                  <a:pt x="93133" y="632883"/>
                  <a:pt x="38100" y="641350"/>
                </a:cubicBezTo>
                <a:lnTo>
                  <a:pt x="0" y="71120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4902740-E902-4D27-9F2D-E9D9BA557664}"/>
              </a:ext>
            </a:extLst>
          </p:cNvPr>
          <p:cNvSpPr txBox="1"/>
          <p:nvPr/>
        </p:nvSpPr>
        <p:spPr>
          <a:xfrm>
            <a:off x="8032750" y="704850"/>
            <a:ext cx="18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選三個相連的角度做為三視圖</a:t>
            </a:r>
          </a:p>
        </p:txBody>
      </p:sp>
    </p:spTree>
    <p:extLst>
      <p:ext uri="{BB962C8B-B14F-4D97-AF65-F5344CB8AC3E}">
        <p14:creationId xmlns:p14="http://schemas.microsoft.com/office/powerpoint/2010/main" val="2728571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A8F65-C985-4598-AED8-CC7C59F5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工程圖繪製規則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AF7C75-460D-48C6-9361-9E04DA60D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寫上圖名、作者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右下角區域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繪製出</a:t>
            </a:r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</a:t>
            </a:r>
            <a:endParaRPr lang="en-US" altLang="zh-TW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線條種類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直接看到的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透視被擋住的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中心線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十字架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表示圓心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產生工程圖- 2020 - SOLIDWORKS 說明">
            <a:extLst>
              <a:ext uri="{FF2B5EF4-FFF2-40B4-BE49-F238E27FC236}">
                <a16:creationId xmlns:a16="http://schemas.microsoft.com/office/drawing/2014/main" id="{AD2F9DC8-6ACA-4CD6-A556-062DF2176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45" y="1169350"/>
            <a:ext cx="6759194" cy="52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B472C99-61E3-4452-AB8F-61E5BDEC2979}"/>
              </a:ext>
            </a:extLst>
          </p:cNvPr>
          <p:cNvSpPr txBox="1"/>
          <p:nvPr/>
        </p:nvSpPr>
        <p:spPr>
          <a:xfrm>
            <a:off x="6096000" y="1573491"/>
            <a:ext cx="98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上視圖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2C2AA5F-E426-433C-B0F2-A93F5D516A96}"/>
              </a:ext>
            </a:extLst>
          </p:cNvPr>
          <p:cNvSpPr txBox="1"/>
          <p:nvPr/>
        </p:nvSpPr>
        <p:spPr>
          <a:xfrm>
            <a:off x="5430591" y="4816821"/>
            <a:ext cx="98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前視圖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A07CF1-93CA-4FED-9FCA-BF7942CC615B}"/>
              </a:ext>
            </a:extLst>
          </p:cNvPr>
          <p:cNvSpPr txBox="1"/>
          <p:nvPr/>
        </p:nvSpPr>
        <p:spPr>
          <a:xfrm>
            <a:off x="9427335" y="4228685"/>
            <a:ext cx="98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右視圖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22CFAF-A31C-4DCE-B9B7-FA5D56537E30}"/>
              </a:ext>
            </a:extLst>
          </p:cNvPr>
          <p:cNvCxnSpPr>
            <a:cxnSpLocks/>
          </p:cNvCxnSpPr>
          <p:nvPr/>
        </p:nvCxnSpPr>
        <p:spPr>
          <a:xfrm flipV="1">
            <a:off x="8942052" y="1825625"/>
            <a:ext cx="977900" cy="63500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D33E058-0628-44EE-B988-26EA0CF269ED}"/>
              </a:ext>
            </a:extLst>
          </p:cNvPr>
          <p:cNvCxnSpPr/>
          <p:nvPr/>
        </p:nvCxnSpPr>
        <p:spPr>
          <a:xfrm>
            <a:off x="8591550" y="3835400"/>
            <a:ext cx="965200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00183DA-0CCB-4AF3-AED2-0F5F3B5FC631}"/>
              </a:ext>
            </a:extLst>
          </p:cNvPr>
          <p:cNvCxnSpPr/>
          <p:nvPr/>
        </p:nvCxnSpPr>
        <p:spPr>
          <a:xfrm flipV="1">
            <a:off x="6477000" y="1825625"/>
            <a:ext cx="0" cy="953293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526727-1ED0-4366-8BF6-63BAB2BC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尺寸標示規則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7B9B90-DA41-402D-9DFF-A76E16FA7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231725" cy="4351338"/>
              </a:xfrm>
            </p:spPr>
            <p:txBody>
              <a:bodyPr/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標示直線長度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大尺寸標在小尺寸外側</a:t>
                </a:r>
                <a:endParaRPr lang="en-US" altLang="zh-TW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標示</a:t>
                </a:r>
                <a:r>
                  <a:rPr lang="zh-TW" altLang="en-US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圓或圓弧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的大小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半徑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直徑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各數值包含準確值與估計值</a:t>
                </a: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7B9B90-DA41-402D-9DFF-A76E16FA7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231725" cy="4351338"/>
              </a:xfrm>
              <a:blipFill>
                <a:blip r:embed="rId2"/>
                <a:stretch>
                  <a:fillRect l="-3026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產生工程圖- 2020 - SOLIDWORKS 說明">
            <a:extLst>
              <a:ext uri="{FF2B5EF4-FFF2-40B4-BE49-F238E27FC236}">
                <a16:creationId xmlns:a16="http://schemas.microsoft.com/office/drawing/2014/main" id="{8F073866-836A-4731-A6BC-C57A87752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31460" r="50969" b="28541"/>
          <a:stretch/>
        </p:blipFill>
        <p:spPr bwMode="auto">
          <a:xfrm>
            <a:off x="5196623" y="1529702"/>
            <a:ext cx="6030479" cy="45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AACBF8-A67F-40CE-B19F-B0C99FD310FF}"/>
              </a:ext>
            </a:extLst>
          </p:cNvPr>
          <p:cNvSpPr/>
          <p:nvPr/>
        </p:nvSpPr>
        <p:spPr>
          <a:xfrm rot="16200000">
            <a:off x="9969832" y="4039861"/>
            <a:ext cx="1094704" cy="437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30.0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D02C8C-ADFB-4C48-BA5C-25311EBCE7F0}"/>
              </a:ext>
            </a:extLst>
          </p:cNvPr>
          <p:cNvSpPr/>
          <p:nvPr/>
        </p:nvSpPr>
        <p:spPr>
          <a:xfrm>
            <a:off x="6096000" y="1976907"/>
            <a:ext cx="959224" cy="405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10.0</a:t>
            </a:r>
            <a:endParaRPr lang="zh-TW" altLang="en-US" sz="24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E1DBEF-32FC-4E84-9783-3140394C14BA}"/>
              </a:ext>
            </a:extLst>
          </p:cNvPr>
          <p:cNvSpPr/>
          <p:nvPr/>
        </p:nvSpPr>
        <p:spPr>
          <a:xfrm rot="16200000">
            <a:off x="4906872" y="2844691"/>
            <a:ext cx="985051" cy="405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10.0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697822E-3671-4061-8042-FA5A122EDF56}"/>
                  </a:ext>
                </a:extLst>
              </p:cNvPr>
              <p:cNvSpPr/>
              <p:nvPr/>
            </p:nvSpPr>
            <p:spPr>
              <a:xfrm rot="1790154">
                <a:off x="7844271" y="4032752"/>
                <a:ext cx="1065382" cy="4055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10.0</a:t>
                </a:r>
                <a:endPara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697822E-3671-4061-8042-FA5A122E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0154">
                <a:off x="7844271" y="4032752"/>
                <a:ext cx="1065382" cy="405549"/>
              </a:xfrm>
              <a:prstGeom prst="rect">
                <a:avLst/>
              </a:prstGeom>
              <a:blipFill>
                <a:blip r:embed="rId4"/>
                <a:stretch>
                  <a:fillRect l="-1064" r="-6383" b="-1824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BCA17D83-CFBF-4616-A78A-63A5B0811D11}"/>
              </a:ext>
            </a:extLst>
          </p:cNvPr>
          <p:cNvSpPr/>
          <p:nvPr/>
        </p:nvSpPr>
        <p:spPr>
          <a:xfrm>
            <a:off x="7540020" y="1435859"/>
            <a:ext cx="1094704" cy="437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40.0</a:t>
            </a:r>
            <a:endParaRPr lang="zh-TW" altLang="en-US" sz="24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166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FC819B7-77A6-4A3E-936C-C543513CB039}"/>
              </a:ext>
            </a:extLst>
          </p:cNvPr>
          <p:cNvSpPr/>
          <p:nvPr/>
        </p:nvSpPr>
        <p:spPr>
          <a:xfrm>
            <a:off x="7395882" y="708212"/>
            <a:ext cx="4043083" cy="5627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1A42CA-3652-42B4-8DEF-2ECA0AA9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中心線繪製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5AA5583-BA9E-4E37-9D97-6A94398EE17F}"/>
              </a:ext>
            </a:extLst>
          </p:cNvPr>
          <p:cNvSpPr/>
          <p:nvPr/>
        </p:nvSpPr>
        <p:spPr>
          <a:xfrm>
            <a:off x="9471419" y="1659745"/>
            <a:ext cx="1653544" cy="157361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4C3906DF-63DF-40B3-8736-A987C1B04D73}"/>
              </a:ext>
            </a:extLst>
          </p:cNvPr>
          <p:cNvSpPr/>
          <p:nvPr/>
        </p:nvSpPr>
        <p:spPr>
          <a:xfrm>
            <a:off x="9471660" y="3963670"/>
            <a:ext cx="1652905" cy="18586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圓柱_百度百科">
            <a:extLst>
              <a:ext uri="{FF2B5EF4-FFF2-40B4-BE49-F238E27FC236}">
                <a16:creationId xmlns:a16="http://schemas.microsoft.com/office/drawing/2014/main" id="{7F2E2C1F-B750-45F5-8D64-27AB04A0C4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20" y="419227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C962B9A-0A74-466F-8D83-51F61163CC80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5946775" cy="4252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中心線類似虛線，但由連續的一長一短線段組成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左上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40000"/>
              </a:lnSpc>
              <a:buNone/>
            </a:pP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三視圖中包含圓形時，需畫垂直與水平的中心線，兩線相交於圓心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右上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40000"/>
              </a:lnSpc>
              <a:buNone/>
            </a:pP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三視圖中包含圓柱或圓孔時，需於軸線上畫中心線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(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右下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)</a:t>
            </a: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marL="0" indent="0">
              <a:lnSpc>
                <a:spcPct val="40000"/>
              </a:lnSpc>
              <a:buNone/>
            </a:pP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畫中心線時，線段會些微超出物件</a:t>
            </a:r>
            <a:endParaRPr lang="en-US" altLang="zh-TW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47125F-C4E7-433D-8A3D-85E1975C0B23}"/>
              </a:ext>
            </a:extLst>
          </p:cNvPr>
          <p:cNvCxnSpPr/>
          <p:nvPr/>
        </p:nvCxnSpPr>
        <p:spPr>
          <a:xfrm>
            <a:off x="10298430" y="1561130"/>
            <a:ext cx="0" cy="1923415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0C9A26-D1B9-4ECD-AF83-0A93758DB97E}"/>
              </a:ext>
            </a:extLst>
          </p:cNvPr>
          <p:cNvCxnSpPr/>
          <p:nvPr/>
        </p:nvCxnSpPr>
        <p:spPr>
          <a:xfrm>
            <a:off x="10298430" y="3769360"/>
            <a:ext cx="0" cy="224663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85DC5A-E34A-4565-8153-9E71B6F8F0C5}"/>
              </a:ext>
            </a:extLst>
          </p:cNvPr>
          <p:cNvCxnSpPr/>
          <p:nvPr/>
        </p:nvCxnSpPr>
        <p:spPr>
          <a:xfrm rot="5400000">
            <a:off x="10270900" y="1524635"/>
            <a:ext cx="0" cy="1923415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5FE357-4A2F-4DD6-B454-BCFC04C2FA74}"/>
              </a:ext>
            </a:extLst>
          </p:cNvPr>
          <p:cNvCxnSpPr/>
          <p:nvPr/>
        </p:nvCxnSpPr>
        <p:spPr>
          <a:xfrm>
            <a:off x="8040370" y="1214120"/>
            <a:ext cx="0" cy="2811145"/>
          </a:xfrm>
          <a:prstGeom prst="line">
            <a:avLst/>
          </a:prstGeom>
          <a:ln w="762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45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3B5891-FA0E-414E-9023-ACDF7ABA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1D7B39-5F93-4309-A0DC-8259F299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我覺得機器是</a:t>
            </a:r>
            <a:r>
              <a:rPr lang="en-US" altLang="zh-TW" dirty="0"/>
              <a:t>…(</a:t>
            </a:r>
            <a:r>
              <a:rPr lang="zh-TW" altLang="en-US" dirty="0"/>
              <a:t>學習單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FB96227-E3BC-41F2-B95F-C18867B2FE18}"/>
              </a:ext>
            </a:extLst>
          </p:cNvPr>
          <p:cNvSpPr/>
          <p:nvPr/>
        </p:nvSpPr>
        <p:spPr>
          <a:xfrm>
            <a:off x="1100663" y="2726267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能量轉換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6E768D-B6C2-41F8-9ABA-B9D3BA85725C}"/>
              </a:ext>
            </a:extLst>
          </p:cNvPr>
          <p:cNvSpPr/>
          <p:nvPr/>
        </p:nvSpPr>
        <p:spPr>
          <a:xfrm>
            <a:off x="3365499" y="3820053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人類設計的工具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C972997-B1FE-4742-A5F6-ED4B85D92A2E}"/>
              </a:ext>
            </a:extLst>
          </p:cNvPr>
          <p:cNvSpPr/>
          <p:nvPr/>
        </p:nvSpPr>
        <p:spPr>
          <a:xfrm>
            <a:off x="6170144" y="2879725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省時省力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4C7CBB6-35C4-409B-854B-E9A58768109D}"/>
              </a:ext>
            </a:extLst>
          </p:cNvPr>
          <p:cNvSpPr/>
          <p:nvPr/>
        </p:nvSpPr>
        <p:spPr>
          <a:xfrm>
            <a:off x="1642530" y="5318390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連桿、凸輪、齒輪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B62F592-48CE-4BA2-9023-93BB306DC3F8}"/>
              </a:ext>
            </a:extLst>
          </p:cNvPr>
          <p:cNvSpPr/>
          <p:nvPr/>
        </p:nvSpPr>
        <p:spPr>
          <a:xfrm>
            <a:off x="6434665" y="4334933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增強效率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E44829A-0E75-4E81-AAAB-C377D60E94DE}"/>
              </a:ext>
            </a:extLst>
          </p:cNvPr>
          <p:cNvSpPr/>
          <p:nvPr/>
        </p:nvSpPr>
        <p:spPr>
          <a:xfrm>
            <a:off x="8788404" y="3468686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自動化操作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060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E00114-4ABB-4C6E-B954-127545A3C06E}"/>
              </a:ext>
            </a:extLst>
          </p:cNvPr>
          <p:cNvSpPr/>
          <p:nvPr/>
        </p:nvSpPr>
        <p:spPr>
          <a:xfrm>
            <a:off x="5997388" y="365125"/>
            <a:ext cx="5665694" cy="625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A2F8B5D-7089-4088-BFAB-9C80D69A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常犯錯誤提醒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8BD7B1-8552-4BEE-8794-04EEC86D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尺寸標示不足或過度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標示必需的即可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可以利用計算得到的就不用標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線條規格錯誤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記得</a:t>
            </a:r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透視部分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要畫</a:t>
            </a:r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虛線</a:t>
            </a:r>
            <a:endParaRPr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5240BF-1239-4EBB-9754-0B60B3A97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" t="11231" r="65595" b="33521"/>
          <a:stretch/>
        </p:blipFill>
        <p:spPr>
          <a:xfrm>
            <a:off x="6259130" y="1197301"/>
            <a:ext cx="3741315" cy="22316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F7202CF-D939-466A-A627-2576D3581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1" t="7921" r="33322" b="33521"/>
          <a:stretch/>
        </p:blipFill>
        <p:spPr>
          <a:xfrm>
            <a:off x="6227381" y="3767070"/>
            <a:ext cx="3773065" cy="256414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C6AF7F2-D959-4425-A2D8-04C80BB15EA4}"/>
              </a:ext>
            </a:extLst>
          </p:cNvPr>
          <p:cNvSpPr txBox="1"/>
          <p:nvPr/>
        </p:nvSpPr>
        <p:spPr>
          <a:xfrm>
            <a:off x="10000446" y="1137375"/>
            <a:ext cx="126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標示過度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AB7B6F-1731-4400-8C46-BD2053979E92}"/>
              </a:ext>
            </a:extLst>
          </p:cNvPr>
          <p:cNvSpPr txBox="1"/>
          <p:nvPr/>
        </p:nvSpPr>
        <p:spPr>
          <a:xfrm>
            <a:off x="10000445" y="3822271"/>
            <a:ext cx="126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85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DCB3DC-3133-4C88-BED8-8852DC03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學會工程製圖可以做甚麼呢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C03AEB-25A6-4058-86B9-07B539BBE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機械零件</a:t>
            </a: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915AB33C-DFAF-4293-B5EE-10CC2C2B425C}"/>
              </a:ext>
            </a:extLst>
          </p:cNvPr>
          <p:cNvSpPr txBox="1">
            <a:spLocks/>
          </p:cNvSpPr>
          <p:nvPr/>
        </p:nvSpPr>
        <p:spPr>
          <a:xfrm>
            <a:off x="688761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飾品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線上媒體 17" title="3D modeling a ring on iPad with Shapr3D">
            <a:hlinkClick r:id="" action="ppaction://media"/>
            <a:extLst>
              <a:ext uri="{FF2B5EF4-FFF2-40B4-BE49-F238E27FC236}">
                <a16:creationId xmlns:a16="http://schemas.microsoft.com/office/drawing/2014/main" id="{B3085861-C378-407B-8C78-925BD1842B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14411" y="2630738"/>
            <a:ext cx="5719652" cy="321730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40EFD17-4A4B-433F-A51D-99161E36A93B}"/>
              </a:ext>
            </a:extLst>
          </p:cNvPr>
          <p:cNvSpPr txBox="1"/>
          <p:nvPr/>
        </p:nvSpPr>
        <p:spPr>
          <a:xfrm>
            <a:off x="6229751" y="5899793"/>
            <a:ext cx="5394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https://www.youtube.com/watch?v=eFRsENbmU_o&amp;t=61s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0CD5460-7A43-4EC3-88B3-2DF13781A253}"/>
              </a:ext>
            </a:extLst>
          </p:cNvPr>
          <p:cNvSpPr txBox="1"/>
          <p:nvPr/>
        </p:nvSpPr>
        <p:spPr>
          <a:xfrm>
            <a:off x="450590" y="5906232"/>
            <a:ext cx="870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hlinkClick r:id="rId6"/>
              </a:rPr>
              <a:t>https://youtu.be/qsQfXPOed6g?si=3BKU5RebdmeJgs0m</a:t>
            </a:r>
            <a:endParaRPr lang="zh-TW" altLang="en-US" sz="1200" dirty="0"/>
          </a:p>
        </p:txBody>
      </p:sp>
      <p:pic>
        <p:nvPicPr>
          <p:cNvPr id="6" name="線上媒體 5" title="First Look - SOLIDWORKS CAD">
            <a:hlinkClick r:id="" action="ppaction://media"/>
            <a:extLst>
              <a:ext uri="{FF2B5EF4-FFF2-40B4-BE49-F238E27FC236}">
                <a16:creationId xmlns:a16="http://schemas.microsoft.com/office/drawing/2014/main" id="{358B3FC8-C878-44BF-AA68-B68DF0FDBFF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283247" y="2630738"/>
            <a:ext cx="5694343" cy="321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657A25CD-ACDB-4D0B-AFA7-69B427E21978}"/>
              </a:ext>
            </a:extLst>
          </p:cNvPr>
          <p:cNvGrpSpPr/>
          <p:nvPr/>
        </p:nvGrpSpPr>
        <p:grpSpPr>
          <a:xfrm>
            <a:off x="175532" y="2871557"/>
            <a:ext cx="11302790" cy="2852737"/>
            <a:chOff x="837170" y="250664"/>
            <a:chExt cx="10517660" cy="598640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67AC80-F9B4-4097-8A4D-D142FDBE93A0}"/>
                </a:ext>
              </a:extLst>
            </p:cNvPr>
            <p:cNvSpPr/>
            <p:nvPr/>
          </p:nvSpPr>
          <p:spPr>
            <a:xfrm>
              <a:off x="837170" y="546732"/>
              <a:ext cx="9474542" cy="449812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68A1D2E-20A1-4950-887E-72F8FF845D0E}"/>
                </a:ext>
              </a:extLst>
            </p:cNvPr>
            <p:cNvSpPr/>
            <p:nvPr/>
          </p:nvSpPr>
          <p:spPr>
            <a:xfrm>
              <a:off x="837170" y="250664"/>
              <a:ext cx="10517660" cy="598640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標題 5">
            <a:extLst>
              <a:ext uri="{FF2B5EF4-FFF2-40B4-BE49-F238E27FC236}">
                <a16:creationId xmlns:a16="http://schemas.microsoft.com/office/drawing/2014/main" id="{F2828A02-C5E7-404B-BF7E-BA40B818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三視圖繪製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8DFAF3D-2D29-4B64-918C-A0E612407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7167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66;p8">
            <a:extLst>
              <a:ext uri="{FF2B5EF4-FFF2-40B4-BE49-F238E27FC236}">
                <a16:creationId xmlns:a16="http://schemas.microsoft.com/office/drawing/2014/main" id="{CF71F0F8-3648-41A5-AA6D-8A8B9255BD99}"/>
              </a:ext>
            </a:extLst>
          </p:cNvPr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2-1: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三視圖繪製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sp>
        <p:nvSpPr>
          <p:cNvPr id="14" name="Google Shape;282;p10">
            <a:extLst>
              <a:ext uri="{FF2B5EF4-FFF2-40B4-BE49-F238E27FC236}">
                <a16:creationId xmlns:a16="http://schemas.microsoft.com/office/drawing/2014/main" id="{BEFD19EF-9445-4BBF-B860-678FBC284293}"/>
              </a:ext>
            </a:extLst>
          </p:cNvPr>
          <p:cNvSpPr txBox="1">
            <a:spLocks/>
          </p:cNvSpPr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注意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1.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方格紙中一格長度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=10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單位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畫前視圖、側視圖、上視圖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3.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被遮擋的立體細節畫虛線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4.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要標註尺寸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5.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不要過度標註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16" name="Picture 1" descr="image (1)">
            <a:extLst>
              <a:ext uri="{FF2B5EF4-FFF2-40B4-BE49-F238E27FC236}">
                <a16:creationId xmlns:a16="http://schemas.microsoft.com/office/drawing/2014/main" id="{DA367ABB-163B-4EBF-89F6-992C1AE4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75" y="801370"/>
            <a:ext cx="5340985" cy="54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77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6;p8">
            <a:extLst>
              <a:ext uri="{FF2B5EF4-FFF2-40B4-BE49-F238E27FC236}">
                <a16:creationId xmlns:a16="http://schemas.microsoft.com/office/drawing/2014/main" id="{2F1DF488-2FB2-4220-A248-DFF3623D7AD3}"/>
              </a:ext>
            </a:extLst>
          </p:cNvPr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2-1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答案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E496B649-58EA-4F8D-9973-95CFB4F2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20" y="2885440"/>
            <a:ext cx="4267835" cy="3667125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5B52349-F309-4F5B-800D-BD5EAB449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0" y="410845"/>
            <a:ext cx="4119245" cy="242697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C45AA07F-03C2-4509-8EB8-D612F8C8E7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50"/>
          <a:stretch>
            <a:fillRect/>
          </a:stretch>
        </p:blipFill>
        <p:spPr>
          <a:xfrm>
            <a:off x="8720455" y="2761615"/>
            <a:ext cx="2503170" cy="3790950"/>
          </a:xfrm>
          <a:prstGeom prst="rect">
            <a:avLst/>
          </a:prstGeom>
        </p:spPr>
      </p:pic>
      <p:sp>
        <p:nvSpPr>
          <p:cNvPr id="11" name="Google Shape;282;p10">
            <a:extLst>
              <a:ext uri="{FF2B5EF4-FFF2-40B4-BE49-F238E27FC236}">
                <a16:creationId xmlns:a16="http://schemas.microsoft.com/office/drawing/2014/main" id="{F0EC921F-67B4-4112-8B79-D7C35347226F}"/>
              </a:ext>
            </a:extLst>
          </p:cNvPr>
          <p:cNvSpPr txBox="1">
            <a:spLocks/>
          </p:cNvSpPr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左上</a:t>
            </a:r>
            <a:r>
              <a:rPr kumimoji="0" lang="en-US" altLang="zh-TW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上視圖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左下</a:t>
            </a:r>
            <a:r>
              <a:rPr kumimoji="0" lang="en-US" altLang="zh-TW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前視圖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右下</a:t>
            </a:r>
            <a:r>
              <a:rPr kumimoji="0" lang="en-US" altLang="zh-TW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側視圖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</a:t>
            </a:r>
            <a:r>
              <a:rPr kumimoji="0" lang="zh-TW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  </a:t>
            </a:r>
            <a:r>
              <a:rPr kumimoji="0" lang="en-US" altLang="zh-TW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-</a:t>
            </a:r>
            <a:r>
              <a:rPr kumimoji="0" lang="zh-TW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  </a:t>
            </a: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- </a:t>
            </a:r>
            <a:r>
              <a:rPr kumimoji="0" lang="zh-TW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迅速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BD3524-2EF8-4EEF-8D28-C1160BB58D41}"/>
              </a:ext>
            </a:extLst>
          </p:cNvPr>
          <p:cNvCxnSpPr/>
          <p:nvPr/>
        </p:nvCxnSpPr>
        <p:spPr>
          <a:xfrm>
            <a:off x="9471025" y="5069840"/>
            <a:ext cx="1905" cy="108966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071162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6;p8">
            <a:extLst>
              <a:ext uri="{FF2B5EF4-FFF2-40B4-BE49-F238E27FC236}">
                <a16:creationId xmlns:a16="http://schemas.microsoft.com/office/drawing/2014/main" id="{8C00CA6C-E741-4424-87C6-E76C50F56084}"/>
              </a:ext>
            </a:extLst>
          </p:cNvPr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2-2: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三視圖繪製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</a:t>
            </a:r>
            <a:endParaRPr lang="zh-TW" altLang="en-US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5" name="Picture 0" descr="image (2)">
            <a:extLst>
              <a:ext uri="{FF2B5EF4-FFF2-40B4-BE49-F238E27FC236}">
                <a16:creationId xmlns:a16="http://schemas.microsoft.com/office/drawing/2014/main" id="{681248E7-E18D-431C-B4B6-AD9C28D7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1668145"/>
            <a:ext cx="6995795" cy="4688205"/>
          </a:xfrm>
          <a:prstGeom prst="rect">
            <a:avLst/>
          </a:prstGeom>
        </p:spPr>
      </p:pic>
      <p:sp>
        <p:nvSpPr>
          <p:cNvPr id="7" name="Google Shape;282;p10">
            <a:extLst>
              <a:ext uri="{FF2B5EF4-FFF2-40B4-BE49-F238E27FC236}">
                <a16:creationId xmlns:a16="http://schemas.microsoft.com/office/drawing/2014/main" id="{D32679E1-09B4-48B5-947E-4E3323690424}"/>
              </a:ext>
            </a:extLst>
          </p:cNvPr>
          <p:cNvSpPr txBox="1"/>
          <p:nvPr/>
        </p:nvSpPr>
        <p:spPr>
          <a:xfrm>
            <a:off x="615950" y="211963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注意</a:t>
            </a: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1.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方格紙中一格長度</a:t>
            </a: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=10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單位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畫前視圖、側視圖、上視圖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3.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被遮擋的立體細節畫虛線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4.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要標註尺寸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5.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不要過度標註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6.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圓與圓柱軸心要畫中心線</a:t>
            </a:r>
            <a:endParaRPr lang="en-US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0646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7">
            <a:extLst>
              <a:ext uri="{FF2B5EF4-FFF2-40B4-BE49-F238E27FC236}">
                <a16:creationId xmlns:a16="http://schemas.microsoft.com/office/drawing/2014/main" id="{9ADEB96F-90EE-4611-A34F-27DE6AC95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697434"/>
              </p:ext>
            </p:extLst>
          </p:nvPr>
        </p:nvGraphicFramePr>
        <p:xfrm>
          <a:off x="1439545" y="394970"/>
          <a:ext cx="5662295" cy="314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r:id="rId3" imgW="5657850" imgH="3138170" progId="Paint.Picture">
                  <p:embed/>
                </p:oleObj>
              </mc:Choice>
              <mc:Fallback>
                <p:oleObj r:id="rId3" imgW="5657850" imgH="3138170" progId="Paint.Picture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9545" y="394970"/>
                        <a:ext cx="5662295" cy="314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66;p8">
            <a:extLst>
              <a:ext uri="{FF2B5EF4-FFF2-40B4-BE49-F238E27FC236}">
                <a16:creationId xmlns:a16="http://schemas.microsoft.com/office/drawing/2014/main" id="{4E61BE1B-4F0D-403B-AFF9-C281D3A290AB}"/>
              </a:ext>
            </a:extLst>
          </p:cNvPr>
          <p:cNvSpPr txBox="1"/>
          <p:nvPr/>
        </p:nvSpPr>
        <p:spPr>
          <a:xfrm>
            <a:off x="2608580" y="890906"/>
            <a:ext cx="10007600" cy="9544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8" indent="457200">
              <a:buClr>
                <a:srgbClr val="FFFFFF"/>
              </a:buClr>
            </a:pP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          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活動二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答案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6" name="Picture 14" descr="Untitled">
            <a:extLst>
              <a:ext uri="{FF2B5EF4-FFF2-40B4-BE49-F238E27FC236}">
                <a16:creationId xmlns:a16="http://schemas.microsoft.com/office/drawing/2014/main" id="{0A123537-002B-427A-B973-47600D2A8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665" y="2947670"/>
            <a:ext cx="352425" cy="481330"/>
          </a:xfrm>
          <a:prstGeom prst="rect">
            <a:avLst/>
          </a:prstGeom>
        </p:spPr>
      </p:pic>
      <p:cxnSp>
        <p:nvCxnSpPr>
          <p:cNvPr id="7" name="Straight Connector 15">
            <a:extLst>
              <a:ext uri="{FF2B5EF4-FFF2-40B4-BE49-F238E27FC236}">
                <a16:creationId xmlns:a16="http://schemas.microsoft.com/office/drawing/2014/main" id="{0D5DDA6F-639D-462D-A1FE-5776FB769C5F}"/>
              </a:ext>
            </a:extLst>
          </p:cNvPr>
          <p:cNvCxnSpPr/>
          <p:nvPr/>
        </p:nvCxnSpPr>
        <p:spPr>
          <a:xfrm>
            <a:off x="3349625" y="3004820"/>
            <a:ext cx="269240" cy="467360"/>
          </a:xfrm>
          <a:prstGeom prst="line">
            <a:avLst/>
          </a:prstGeom>
          <a:noFill/>
          <a:ln w="6350" cap="flat" cmpd="sng" algn="ctr">
            <a:solidFill>
              <a:srgbClr val="52A6A4"/>
            </a:solidFill>
            <a:prstDash val="solid"/>
            <a:miter lim="800000"/>
          </a:ln>
          <a:effectLst/>
        </p:spPr>
      </p:cxnSp>
      <p:graphicFrame>
        <p:nvGraphicFramePr>
          <p:cNvPr id="8" name="Object 20">
            <a:extLst>
              <a:ext uri="{FF2B5EF4-FFF2-40B4-BE49-F238E27FC236}">
                <a16:creationId xmlns:a16="http://schemas.microsoft.com/office/drawing/2014/main" id="{D89B5750-5ED7-4E14-B5FD-F616BD4E8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000832"/>
              </p:ext>
            </p:extLst>
          </p:nvPr>
        </p:nvGraphicFramePr>
        <p:xfrm>
          <a:off x="1901825" y="3502025"/>
          <a:ext cx="5543550" cy="304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r:id="rId6" imgW="5539105" imgH="3042920" progId="Paint.Picture">
                  <p:embed/>
                </p:oleObj>
              </mc:Choice>
              <mc:Fallback>
                <p:oleObj r:id="rId6" imgW="5539105" imgH="3042920" progId="Paint.Picture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1825" y="3502025"/>
                        <a:ext cx="5543550" cy="3045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3">
            <a:extLst>
              <a:ext uri="{FF2B5EF4-FFF2-40B4-BE49-F238E27FC236}">
                <a16:creationId xmlns:a16="http://schemas.microsoft.com/office/drawing/2014/main" id="{3BE99580-24B9-42C4-B390-D898337808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880885"/>
              </p:ext>
            </p:extLst>
          </p:nvPr>
        </p:nvGraphicFramePr>
        <p:xfrm>
          <a:off x="7545705" y="3906520"/>
          <a:ext cx="2874010" cy="259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r:id="rId8" imgW="2871470" imgH="2590800" progId="Paint.Picture">
                  <p:embed/>
                </p:oleObj>
              </mc:Choice>
              <mc:Fallback>
                <p:oleObj r:id="rId8" imgW="2871470" imgH="2590800" progId="Paint.Picture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5705" y="3906520"/>
                        <a:ext cx="2874010" cy="2592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26">
            <a:extLst>
              <a:ext uri="{FF2B5EF4-FFF2-40B4-BE49-F238E27FC236}">
                <a16:creationId xmlns:a16="http://schemas.microsoft.com/office/drawing/2014/main" id="{AF72E274-7908-4A9E-9DBF-5C3C58DADA90}"/>
              </a:ext>
            </a:extLst>
          </p:cNvPr>
          <p:cNvCxnSpPr/>
          <p:nvPr/>
        </p:nvCxnSpPr>
        <p:spPr>
          <a:xfrm>
            <a:off x="2445385" y="477075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1" name="Straight Connector 27">
            <a:extLst>
              <a:ext uri="{FF2B5EF4-FFF2-40B4-BE49-F238E27FC236}">
                <a16:creationId xmlns:a16="http://schemas.microsoft.com/office/drawing/2014/main" id="{AFBAD7F6-44EE-4EF6-B57B-9BA8EFD62D3A}"/>
              </a:ext>
            </a:extLst>
          </p:cNvPr>
          <p:cNvCxnSpPr/>
          <p:nvPr/>
        </p:nvCxnSpPr>
        <p:spPr>
          <a:xfrm>
            <a:off x="3143885" y="478218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2" name="Straight Connector 28">
            <a:extLst>
              <a:ext uri="{FF2B5EF4-FFF2-40B4-BE49-F238E27FC236}">
                <a16:creationId xmlns:a16="http://schemas.microsoft.com/office/drawing/2014/main" id="{01ADE13D-30DF-47A0-8558-9DE20FBB7F6B}"/>
              </a:ext>
            </a:extLst>
          </p:cNvPr>
          <p:cNvCxnSpPr/>
          <p:nvPr/>
        </p:nvCxnSpPr>
        <p:spPr>
          <a:xfrm>
            <a:off x="5951855" y="478218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3" name="Straight Connector 29">
            <a:extLst>
              <a:ext uri="{FF2B5EF4-FFF2-40B4-BE49-F238E27FC236}">
                <a16:creationId xmlns:a16="http://schemas.microsoft.com/office/drawing/2014/main" id="{8DF0F723-5CD4-46A7-BC99-8AE29029D3E0}"/>
              </a:ext>
            </a:extLst>
          </p:cNvPr>
          <p:cNvCxnSpPr/>
          <p:nvPr/>
        </p:nvCxnSpPr>
        <p:spPr>
          <a:xfrm>
            <a:off x="6652895" y="478218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172811C0-A830-4D80-B4AE-787C86359DDD}"/>
              </a:ext>
            </a:extLst>
          </p:cNvPr>
          <p:cNvCxnSpPr/>
          <p:nvPr/>
        </p:nvCxnSpPr>
        <p:spPr>
          <a:xfrm>
            <a:off x="7660640" y="4398645"/>
            <a:ext cx="1950720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D7FD3625-F39D-4CC8-828E-AC6341FBC24D}"/>
              </a:ext>
            </a:extLst>
          </p:cNvPr>
          <p:cNvCxnSpPr/>
          <p:nvPr/>
        </p:nvCxnSpPr>
        <p:spPr>
          <a:xfrm>
            <a:off x="7612380" y="5187315"/>
            <a:ext cx="1950720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6" name="Straight Connector 33">
            <a:extLst>
              <a:ext uri="{FF2B5EF4-FFF2-40B4-BE49-F238E27FC236}">
                <a16:creationId xmlns:a16="http://schemas.microsoft.com/office/drawing/2014/main" id="{165F78A3-C303-4C5A-8082-5D76923040C5}"/>
              </a:ext>
            </a:extLst>
          </p:cNvPr>
          <p:cNvCxnSpPr/>
          <p:nvPr/>
        </p:nvCxnSpPr>
        <p:spPr>
          <a:xfrm>
            <a:off x="4158615" y="1188085"/>
            <a:ext cx="0" cy="172466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7" name="Straight Connector 34">
            <a:extLst>
              <a:ext uri="{FF2B5EF4-FFF2-40B4-BE49-F238E27FC236}">
                <a16:creationId xmlns:a16="http://schemas.microsoft.com/office/drawing/2014/main" id="{B3D43B86-D1B5-4857-B831-A93217B87D5F}"/>
              </a:ext>
            </a:extLst>
          </p:cNvPr>
          <p:cNvCxnSpPr/>
          <p:nvPr/>
        </p:nvCxnSpPr>
        <p:spPr>
          <a:xfrm>
            <a:off x="4952365" y="1188085"/>
            <a:ext cx="0" cy="172466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8" name="Straight Connector 37">
            <a:extLst>
              <a:ext uri="{FF2B5EF4-FFF2-40B4-BE49-F238E27FC236}">
                <a16:creationId xmlns:a16="http://schemas.microsoft.com/office/drawing/2014/main" id="{61F4AE44-E52F-45AF-8414-91463AD6F246}"/>
              </a:ext>
            </a:extLst>
          </p:cNvPr>
          <p:cNvCxnSpPr/>
          <p:nvPr/>
        </p:nvCxnSpPr>
        <p:spPr>
          <a:xfrm>
            <a:off x="6297930" y="4671695"/>
            <a:ext cx="0" cy="100965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19" name="Straight Connector 38">
            <a:extLst>
              <a:ext uri="{FF2B5EF4-FFF2-40B4-BE49-F238E27FC236}">
                <a16:creationId xmlns:a16="http://schemas.microsoft.com/office/drawing/2014/main" id="{E0C1F8B9-864C-41A8-A5ED-F3C0805A9715}"/>
              </a:ext>
            </a:extLst>
          </p:cNvPr>
          <p:cNvCxnSpPr/>
          <p:nvPr/>
        </p:nvCxnSpPr>
        <p:spPr>
          <a:xfrm>
            <a:off x="2794635" y="4698365"/>
            <a:ext cx="0" cy="100965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0" name="Straight Connector 39">
            <a:extLst>
              <a:ext uri="{FF2B5EF4-FFF2-40B4-BE49-F238E27FC236}">
                <a16:creationId xmlns:a16="http://schemas.microsoft.com/office/drawing/2014/main" id="{8DD940C2-81C0-47A9-B155-F351416E4228}"/>
              </a:ext>
            </a:extLst>
          </p:cNvPr>
          <p:cNvCxnSpPr/>
          <p:nvPr/>
        </p:nvCxnSpPr>
        <p:spPr>
          <a:xfrm>
            <a:off x="4547870" y="3887470"/>
            <a:ext cx="0" cy="1786255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1" name="Straight Connector 40">
            <a:extLst>
              <a:ext uri="{FF2B5EF4-FFF2-40B4-BE49-F238E27FC236}">
                <a16:creationId xmlns:a16="http://schemas.microsoft.com/office/drawing/2014/main" id="{A0195DE5-87DE-4A82-9DBE-E505ECFB2E3B}"/>
              </a:ext>
            </a:extLst>
          </p:cNvPr>
          <p:cNvCxnSpPr/>
          <p:nvPr/>
        </p:nvCxnSpPr>
        <p:spPr>
          <a:xfrm>
            <a:off x="4547870" y="1102360"/>
            <a:ext cx="0" cy="190246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2" name="Straight Connector 42">
            <a:extLst>
              <a:ext uri="{FF2B5EF4-FFF2-40B4-BE49-F238E27FC236}">
                <a16:creationId xmlns:a16="http://schemas.microsoft.com/office/drawing/2014/main" id="{75A075B3-96DA-43BE-B7F3-43C9DC22F87A}"/>
              </a:ext>
            </a:extLst>
          </p:cNvPr>
          <p:cNvCxnSpPr/>
          <p:nvPr/>
        </p:nvCxnSpPr>
        <p:spPr>
          <a:xfrm>
            <a:off x="7612380" y="4792980"/>
            <a:ext cx="2059305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3" name="Straight Connector 43">
            <a:extLst>
              <a:ext uri="{FF2B5EF4-FFF2-40B4-BE49-F238E27FC236}">
                <a16:creationId xmlns:a16="http://schemas.microsoft.com/office/drawing/2014/main" id="{61956948-D94B-465B-ABBB-1CA362C251E1}"/>
              </a:ext>
            </a:extLst>
          </p:cNvPr>
          <p:cNvCxnSpPr/>
          <p:nvPr/>
        </p:nvCxnSpPr>
        <p:spPr>
          <a:xfrm>
            <a:off x="3790950" y="4767580"/>
            <a:ext cx="1549400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4" name="Straight Connector 44">
            <a:extLst>
              <a:ext uri="{FF2B5EF4-FFF2-40B4-BE49-F238E27FC236}">
                <a16:creationId xmlns:a16="http://schemas.microsoft.com/office/drawing/2014/main" id="{E51857BF-3144-4A0B-BEC1-52F4ED72EFA8}"/>
              </a:ext>
            </a:extLst>
          </p:cNvPr>
          <p:cNvCxnSpPr/>
          <p:nvPr/>
        </p:nvCxnSpPr>
        <p:spPr>
          <a:xfrm>
            <a:off x="6311900" y="1267460"/>
            <a:ext cx="0" cy="1546225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5" name="Straight Connector 45">
            <a:extLst>
              <a:ext uri="{FF2B5EF4-FFF2-40B4-BE49-F238E27FC236}">
                <a16:creationId xmlns:a16="http://schemas.microsoft.com/office/drawing/2014/main" id="{19F50A36-A781-4ECC-B733-1BF54FD815D5}"/>
              </a:ext>
            </a:extLst>
          </p:cNvPr>
          <p:cNvCxnSpPr/>
          <p:nvPr/>
        </p:nvCxnSpPr>
        <p:spPr>
          <a:xfrm>
            <a:off x="5670550" y="2050415"/>
            <a:ext cx="1431290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6" name="Straight Connector 46">
            <a:extLst>
              <a:ext uri="{FF2B5EF4-FFF2-40B4-BE49-F238E27FC236}">
                <a16:creationId xmlns:a16="http://schemas.microsoft.com/office/drawing/2014/main" id="{58F2E31E-E360-4407-B445-414FF3D74383}"/>
              </a:ext>
            </a:extLst>
          </p:cNvPr>
          <p:cNvCxnSpPr/>
          <p:nvPr/>
        </p:nvCxnSpPr>
        <p:spPr>
          <a:xfrm>
            <a:off x="2797810" y="1291590"/>
            <a:ext cx="0" cy="1524635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7" name="Straight Connector 47">
            <a:extLst>
              <a:ext uri="{FF2B5EF4-FFF2-40B4-BE49-F238E27FC236}">
                <a16:creationId xmlns:a16="http://schemas.microsoft.com/office/drawing/2014/main" id="{F2812421-BA72-4CBD-95B6-015B5FC9D0DA}"/>
              </a:ext>
            </a:extLst>
          </p:cNvPr>
          <p:cNvCxnSpPr/>
          <p:nvPr/>
        </p:nvCxnSpPr>
        <p:spPr>
          <a:xfrm>
            <a:off x="2040890" y="2046605"/>
            <a:ext cx="1346200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8" name="Straight Connector 48">
            <a:extLst>
              <a:ext uri="{FF2B5EF4-FFF2-40B4-BE49-F238E27FC236}">
                <a16:creationId xmlns:a16="http://schemas.microsoft.com/office/drawing/2014/main" id="{0145F00A-A612-47EC-954B-E1C155E44998}"/>
              </a:ext>
            </a:extLst>
          </p:cNvPr>
          <p:cNvCxnSpPr/>
          <p:nvPr/>
        </p:nvCxnSpPr>
        <p:spPr>
          <a:xfrm>
            <a:off x="8218170" y="4792980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29" name="Straight Connector 49">
            <a:extLst>
              <a:ext uri="{FF2B5EF4-FFF2-40B4-BE49-F238E27FC236}">
                <a16:creationId xmlns:a16="http://schemas.microsoft.com/office/drawing/2014/main" id="{93B56359-0E34-448D-854B-6CD234D3677F}"/>
              </a:ext>
            </a:extLst>
          </p:cNvPr>
          <p:cNvCxnSpPr/>
          <p:nvPr/>
        </p:nvCxnSpPr>
        <p:spPr>
          <a:xfrm>
            <a:off x="9021445" y="4792980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30" name="Straight Connector 50">
            <a:extLst>
              <a:ext uri="{FF2B5EF4-FFF2-40B4-BE49-F238E27FC236}">
                <a16:creationId xmlns:a16="http://schemas.microsoft.com/office/drawing/2014/main" id="{4417F157-839D-4EF6-BEEA-3AAACF56267B}"/>
              </a:ext>
            </a:extLst>
          </p:cNvPr>
          <p:cNvCxnSpPr/>
          <p:nvPr/>
        </p:nvCxnSpPr>
        <p:spPr>
          <a:xfrm>
            <a:off x="8620125" y="4698365"/>
            <a:ext cx="0" cy="100965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56758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8">
            <a:extLst>
              <a:ext uri="{FF2B5EF4-FFF2-40B4-BE49-F238E27FC236}">
                <a16:creationId xmlns:a16="http://schemas.microsoft.com/office/drawing/2014/main" id="{E01F459D-C8B2-4638-B812-B6E57528CA43}"/>
              </a:ext>
            </a:extLst>
          </p:cNvPr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None/>
              <a:tabLst/>
              <a:defRPr/>
            </a:pPr>
            <a:r>
              <a:rPr kumimoji="0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爆炸圖</a:t>
            </a:r>
          </a:p>
        </p:txBody>
      </p:sp>
      <p:sp>
        <p:nvSpPr>
          <p:cNvPr id="6" name="Google Shape;282;p10">
            <a:extLst>
              <a:ext uri="{FF2B5EF4-FFF2-40B4-BE49-F238E27FC236}">
                <a16:creationId xmlns:a16="http://schemas.microsoft.com/office/drawing/2014/main" id="{81F59CDA-4A23-47F2-B963-82227A4B30F1}"/>
              </a:ext>
            </a:extLst>
          </p:cNvPr>
          <p:cNvSpPr txBox="1"/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當零件可以組裝時，用三視圖難以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表示零件的組裝方式與順序，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此時用爆炸圖即可更簡單的理解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組裝方式與順序</a:t>
            </a:r>
          </a:p>
        </p:txBody>
      </p:sp>
      <p:pic>
        <p:nvPicPr>
          <p:cNvPr id="7" name="Google Shape;309;p13">
            <a:extLst>
              <a:ext uri="{FF2B5EF4-FFF2-40B4-BE49-F238E27FC236}">
                <a16:creationId xmlns:a16="http://schemas.microsoft.com/office/drawing/2014/main" id="{A3EFD579-A4B9-466D-A017-DF76DC632E48}"/>
              </a:ext>
            </a:extLst>
          </p:cNvPr>
          <p:cNvPicPr preferRelativeResize="0"/>
          <p:nvPr/>
        </p:nvPicPr>
        <p:blipFill rotWithShape="1">
          <a:blip r:embed="rId2"/>
          <a:srcRect l="-642" r="60499"/>
          <a:stretch>
            <a:fillRect/>
          </a:stretch>
        </p:blipFill>
        <p:spPr>
          <a:xfrm>
            <a:off x="8169658" y="1655000"/>
            <a:ext cx="2990600" cy="4232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414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99;p12">
            <a:extLst>
              <a:ext uri="{FF2B5EF4-FFF2-40B4-BE49-F238E27FC236}">
                <a16:creationId xmlns:a16="http://schemas.microsoft.com/office/drawing/2014/main" id="{F8701A18-B70F-40FF-A45F-EEE4DD49471A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98133" y="333499"/>
            <a:ext cx="8756401" cy="619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0;p12">
            <a:extLst>
              <a:ext uri="{FF2B5EF4-FFF2-40B4-BE49-F238E27FC236}">
                <a16:creationId xmlns:a16="http://schemas.microsoft.com/office/drawing/2014/main" id="{4D8DA72E-33B5-4E2D-9EE7-92178428AC2E}"/>
              </a:ext>
            </a:extLst>
          </p:cNvPr>
          <p:cNvSpPr/>
          <p:nvPr/>
        </p:nvSpPr>
        <p:spPr>
          <a:xfrm>
            <a:off x="11099800" y="5606600"/>
            <a:ext cx="432000" cy="40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282;p10">
            <a:extLst>
              <a:ext uri="{FF2B5EF4-FFF2-40B4-BE49-F238E27FC236}">
                <a16:creationId xmlns:a16="http://schemas.microsoft.com/office/drawing/2014/main" id="{CDE2D09C-057B-4F3B-AF14-569E37746E28}"/>
              </a:ext>
            </a:extLst>
          </p:cNvPr>
          <p:cNvSpPr txBox="1"/>
          <p:nvPr/>
        </p:nvSpPr>
        <p:spPr>
          <a:xfrm>
            <a:off x="504825" y="1797049"/>
            <a:ext cx="2445385" cy="326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這些零件如何以三視圖表示組裝方式與順序呢</a:t>
            </a:r>
            <a:r>
              <a:rPr kumimoji="0" lang="en-US" altLang="zh-TW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?</a:t>
            </a:r>
            <a:r>
              <a:rPr kumimoji="0" lang="zh-TW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速</a:t>
            </a:r>
          </a:p>
        </p:txBody>
      </p:sp>
    </p:spTree>
    <p:extLst>
      <p:ext uri="{BB962C8B-B14F-4D97-AF65-F5344CB8AC3E}">
        <p14:creationId xmlns:p14="http://schemas.microsoft.com/office/powerpoint/2010/main" val="700708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5;p13">
            <a:extLst>
              <a:ext uri="{FF2B5EF4-FFF2-40B4-BE49-F238E27FC236}">
                <a16:creationId xmlns:a16="http://schemas.microsoft.com/office/drawing/2014/main" id="{3EC623BB-0509-4F02-BE88-A151676C24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450" y="460717"/>
            <a:ext cx="10007600" cy="1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爆炸圖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5" name="Google Shape;307;p13">
            <a:extLst>
              <a:ext uri="{FF2B5EF4-FFF2-40B4-BE49-F238E27FC236}">
                <a16:creationId xmlns:a16="http://schemas.microsoft.com/office/drawing/2014/main" id="{F504D45C-D5F3-4B12-B4E3-E52ED445C6BF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71933" y="311251"/>
            <a:ext cx="8819268" cy="623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8;p13">
            <a:extLst>
              <a:ext uri="{FF2B5EF4-FFF2-40B4-BE49-F238E27FC236}">
                <a16:creationId xmlns:a16="http://schemas.microsoft.com/office/drawing/2014/main" id="{9792A128-2F94-41BD-ADE4-55260D158878}"/>
              </a:ext>
            </a:extLst>
          </p:cNvPr>
          <p:cNvSpPr/>
          <p:nvPr/>
        </p:nvSpPr>
        <p:spPr>
          <a:xfrm>
            <a:off x="11173600" y="5623467"/>
            <a:ext cx="402000" cy="407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282;p10">
            <a:extLst>
              <a:ext uri="{FF2B5EF4-FFF2-40B4-BE49-F238E27FC236}">
                <a16:creationId xmlns:a16="http://schemas.microsoft.com/office/drawing/2014/main" id="{4F6180D2-8797-4E7C-97CA-6E8F1407375D}"/>
              </a:ext>
            </a:extLst>
          </p:cNvPr>
          <p:cNvSpPr txBox="1"/>
          <p:nvPr/>
        </p:nvSpPr>
        <p:spPr>
          <a:xfrm>
            <a:off x="568325" y="2133600"/>
            <a:ext cx="2445385" cy="326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335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用爆炸圖表示，組裝方法與步驟都能更加清楚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990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AD5E8-C9DB-4300-AF6D-3AEC0D97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來到機械系，你會學到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3F2C36E-20D2-4D56-A59F-93AB4DD5270E}"/>
              </a:ext>
            </a:extLst>
          </p:cNvPr>
          <p:cNvSpPr/>
          <p:nvPr/>
        </p:nvSpPr>
        <p:spPr>
          <a:xfrm>
            <a:off x="1481666" y="2203978"/>
            <a:ext cx="4402667" cy="36152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基礎理論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9F745A9-B8A4-46A4-B8D6-1AFB6F69807D}"/>
              </a:ext>
            </a:extLst>
          </p:cNvPr>
          <p:cNvSpPr/>
          <p:nvPr/>
        </p:nvSpPr>
        <p:spPr>
          <a:xfrm>
            <a:off x="6409266" y="2203978"/>
            <a:ext cx="4402667" cy="361526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應用學科</a:t>
            </a:r>
          </a:p>
        </p:txBody>
      </p:sp>
    </p:spTree>
    <p:extLst>
      <p:ext uri="{BB962C8B-B14F-4D97-AF65-F5344CB8AC3E}">
        <p14:creationId xmlns:p14="http://schemas.microsoft.com/office/powerpoint/2010/main" val="313594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657A25CD-ACDB-4D0B-AFA7-69B427E21978}"/>
              </a:ext>
            </a:extLst>
          </p:cNvPr>
          <p:cNvGrpSpPr/>
          <p:nvPr/>
        </p:nvGrpSpPr>
        <p:grpSpPr>
          <a:xfrm>
            <a:off x="175532" y="2871557"/>
            <a:ext cx="11302790" cy="2852737"/>
            <a:chOff x="837170" y="250664"/>
            <a:chExt cx="10517660" cy="598640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67AC80-F9B4-4097-8A4D-D142FDBE93A0}"/>
                </a:ext>
              </a:extLst>
            </p:cNvPr>
            <p:cNvSpPr/>
            <p:nvPr/>
          </p:nvSpPr>
          <p:spPr>
            <a:xfrm>
              <a:off x="837170" y="546732"/>
              <a:ext cx="9474542" cy="449812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68A1D2E-20A1-4950-887E-72F8FF845D0E}"/>
                </a:ext>
              </a:extLst>
            </p:cNvPr>
            <p:cNvSpPr/>
            <p:nvPr/>
          </p:nvSpPr>
          <p:spPr>
            <a:xfrm>
              <a:off x="837170" y="250664"/>
              <a:ext cx="10517660" cy="598640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標題 5">
            <a:extLst>
              <a:ext uri="{FF2B5EF4-FFF2-40B4-BE49-F238E27FC236}">
                <a16:creationId xmlns:a16="http://schemas.microsoft.com/office/drawing/2014/main" id="{F2828A02-C5E7-404B-BF7E-BA40B818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鱷魚爆炸圖</a:t>
            </a:r>
          </a:p>
        </p:txBody>
      </p:sp>
    </p:spTree>
    <p:extLst>
      <p:ext uri="{BB962C8B-B14F-4D97-AF65-F5344CB8AC3E}">
        <p14:creationId xmlns:p14="http://schemas.microsoft.com/office/powerpoint/2010/main" val="1886150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8">
            <a:extLst>
              <a:ext uri="{FF2B5EF4-FFF2-40B4-BE49-F238E27FC236}">
                <a16:creationId xmlns:a16="http://schemas.microsoft.com/office/drawing/2014/main" id="{CC6B4660-E825-47C6-941E-BFE5413818F1}"/>
              </a:ext>
            </a:extLst>
          </p:cNvPr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活動三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鱷魚爆炸圖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6" name="Picture 1" descr="鱷魚列印">
            <a:extLst>
              <a:ext uri="{FF2B5EF4-FFF2-40B4-BE49-F238E27FC236}">
                <a16:creationId xmlns:a16="http://schemas.microsoft.com/office/drawing/2014/main" id="{D9254B57-CC1C-4968-A6AC-F69BD1F7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35" y="379095"/>
            <a:ext cx="4934585" cy="6099175"/>
          </a:xfrm>
          <a:prstGeom prst="rect">
            <a:avLst/>
          </a:prstGeom>
        </p:spPr>
      </p:pic>
      <p:sp>
        <p:nvSpPr>
          <p:cNvPr id="7" name="Google Shape;282;p10">
            <a:extLst>
              <a:ext uri="{FF2B5EF4-FFF2-40B4-BE49-F238E27FC236}">
                <a16:creationId xmlns:a16="http://schemas.microsoft.com/office/drawing/2014/main" id="{8A65D998-B7E8-4323-9B0C-8F85A77EA1C2}"/>
              </a:ext>
            </a:extLst>
          </p:cNvPr>
          <p:cNvSpPr txBox="1">
            <a:spLocks/>
          </p:cNvSpPr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注意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1.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剪下鱷魚零件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排列零件相對位置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3.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不用畫虛線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5622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8">
            <a:extLst>
              <a:ext uri="{FF2B5EF4-FFF2-40B4-BE49-F238E27FC236}">
                <a16:creationId xmlns:a16="http://schemas.microsoft.com/office/drawing/2014/main" id="{6B99F4E4-A8DC-4F7B-932E-8646EB6B01F5}"/>
              </a:ext>
            </a:extLst>
          </p:cNvPr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None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活動三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答案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None/>
              <a:tabLst/>
              <a:defRPr/>
            </a:pP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rgbClr val="BE7D3E"/>
              </a:solidFill>
              <a:effectLst/>
              <a:uLnTx/>
              <a:uFillTx/>
              <a:latin typeface="標楷體" panose="03000509000000000000" charset="-120"/>
              <a:ea typeface="標楷體" panose="03000509000000000000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graphicFrame>
        <p:nvGraphicFramePr>
          <p:cNvPr id="6" name="Object 0">
            <a:extLst>
              <a:ext uri="{FF2B5EF4-FFF2-40B4-BE49-F238E27FC236}">
                <a16:creationId xmlns:a16="http://schemas.microsoft.com/office/drawing/2014/main" id="{EC80E6B9-37CF-41EB-9CA5-28125B47FD28}"/>
              </a:ext>
            </a:extLst>
          </p:cNvPr>
          <p:cNvGraphicFramePr/>
          <p:nvPr/>
        </p:nvGraphicFramePr>
        <p:xfrm>
          <a:off x="4140200" y="304800"/>
          <a:ext cx="2785110" cy="6247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r:id="rId3" imgW="3053080" imgH="7172325" progId="Paint.Picture">
                  <p:embed/>
                </p:oleObj>
              </mc:Choice>
              <mc:Fallback>
                <p:oleObj r:id="rId3" imgW="3053080" imgH="7172325" progId="Paint.Picture">
                  <p:embed/>
                  <p:pic>
                    <p:nvPicPr>
                      <p:cNvPr id="2" name="Object 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0200" y="304800"/>
                        <a:ext cx="2785110" cy="6247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A0E093-0140-45F4-A474-3AB76B147D55}"/>
              </a:ext>
            </a:extLst>
          </p:cNvPr>
          <p:cNvCxnSpPr/>
          <p:nvPr/>
        </p:nvCxnSpPr>
        <p:spPr>
          <a:xfrm>
            <a:off x="5585460" y="2289810"/>
            <a:ext cx="0" cy="84518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725BD5-D147-47F9-9D4C-244C1111A3DA}"/>
              </a:ext>
            </a:extLst>
          </p:cNvPr>
          <p:cNvCxnSpPr/>
          <p:nvPr/>
        </p:nvCxnSpPr>
        <p:spPr>
          <a:xfrm>
            <a:off x="5146040" y="2014855"/>
            <a:ext cx="0" cy="86550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D7E728-4C2A-422F-863B-42EB93873E96}"/>
              </a:ext>
            </a:extLst>
          </p:cNvPr>
          <p:cNvCxnSpPr/>
          <p:nvPr/>
        </p:nvCxnSpPr>
        <p:spPr>
          <a:xfrm>
            <a:off x="4763770" y="2545715"/>
            <a:ext cx="0" cy="77406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78CC15-238C-4DBC-A695-182B9F9CB72C}"/>
              </a:ext>
            </a:extLst>
          </p:cNvPr>
          <p:cNvCxnSpPr/>
          <p:nvPr/>
        </p:nvCxnSpPr>
        <p:spPr>
          <a:xfrm>
            <a:off x="5247640" y="2524760"/>
            <a:ext cx="0" cy="77406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6EBFD2-CA70-4FAA-9729-B0A31E630362}"/>
              </a:ext>
            </a:extLst>
          </p:cNvPr>
          <p:cNvCxnSpPr/>
          <p:nvPr/>
        </p:nvCxnSpPr>
        <p:spPr>
          <a:xfrm>
            <a:off x="4799965" y="2264410"/>
            <a:ext cx="0" cy="80581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3E4224-E45F-4B75-A0CB-7455BE651767}"/>
              </a:ext>
            </a:extLst>
          </p:cNvPr>
          <p:cNvCxnSpPr/>
          <p:nvPr/>
        </p:nvCxnSpPr>
        <p:spPr>
          <a:xfrm flipH="1">
            <a:off x="4988560" y="3298825"/>
            <a:ext cx="4445" cy="2715260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Connector 14">
            <a:extLst>
              <a:ext uri="{FF2B5EF4-FFF2-40B4-BE49-F238E27FC236}">
                <a16:creationId xmlns:a16="http://schemas.microsoft.com/office/drawing/2014/main" id="{A3F88B31-71CE-4386-AC2C-117EB1C3EFD4}"/>
              </a:ext>
            </a:extLst>
          </p:cNvPr>
          <p:cNvCxnSpPr/>
          <p:nvPr/>
        </p:nvCxnSpPr>
        <p:spPr>
          <a:xfrm>
            <a:off x="5229225" y="4646930"/>
            <a:ext cx="0" cy="46037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4FE9FE9D-6AD7-4699-BE65-ED596871C4F1}"/>
              </a:ext>
            </a:extLst>
          </p:cNvPr>
          <p:cNvCxnSpPr/>
          <p:nvPr/>
        </p:nvCxnSpPr>
        <p:spPr>
          <a:xfrm>
            <a:off x="5608320" y="1706880"/>
            <a:ext cx="0" cy="1482090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Connector 16">
            <a:extLst>
              <a:ext uri="{FF2B5EF4-FFF2-40B4-BE49-F238E27FC236}">
                <a16:creationId xmlns:a16="http://schemas.microsoft.com/office/drawing/2014/main" id="{CBE73D15-24C7-4FA0-8E8F-3AF2AECBA47B}"/>
              </a:ext>
            </a:extLst>
          </p:cNvPr>
          <p:cNvCxnSpPr/>
          <p:nvPr/>
        </p:nvCxnSpPr>
        <p:spPr>
          <a:xfrm>
            <a:off x="5120005" y="1342390"/>
            <a:ext cx="0" cy="157670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B13FEC78-3F0F-4E43-A3FE-3F954B3E7884}"/>
              </a:ext>
            </a:extLst>
          </p:cNvPr>
          <p:cNvCxnSpPr/>
          <p:nvPr/>
        </p:nvCxnSpPr>
        <p:spPr>
          <a:xfrm flipV="1">
            <a:off x="5380355" y="617855"/>
            <a:ext cx="671830" cy="37909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3403E0-864B-49F3-A5D8-AB664406FFE8}"/>
              </a:ext>
            </a:extLst>
          </p:cNvPr>
          <p:cNvSpPr/>
          <p:nvPr/>
        </p:nvSpPr>
        <p:spPr>
          <a:xfrm>
            <a:off x="330199" y="256645"/>
            <a:ext cx="2226734" cy="7085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rgbClr val="CC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基礎理論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2BC1561-88ED-4664-8C25-0D7330E2F2C4}"/>
              </a:ext>
            </a:extLst>
          </p:cNvPr>
          <p:cNvSpPr/>
          <p:nvPr/>
        </p:nvSpPr>
        <p:spPr>
          <a:xfrm>
            <a:off x="2709331" y="256645"/>
            <a:ext cx="2226733" cy="7085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應用學科</a:t>
            </a:r>
          </a:p>
        </p:txBody>
      </p:sp>
      <p:sp>
        <p:nvSpPr>
          <p:cNvPr id="9" name="矩形: 剪去對角角落 8">
            <a:extLst>
              <a:ext uri="{FF2B5EF4-FFF2-40B4-BE49-F238E27FC236}">
                <a16:creationId xmlns:a16="http://schemas.microsoft.com/office/drawing/2014/main" id="{AF8E8E2B-6D5D-45EF-9889-74CB3B28EA7D}"/>
              </a:ext>
            </a:extLst>
          </p:cNvPr>
          <p:cNvSpPr/>
          <p:nvPr/>
        </p:nvSpPr>
        <p:spPr>
          <a:xfrm>
            <a:off x="1515532" y="2099734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材料科學</a:t>
            </a:r>
          </a:p>
        </p:txBody>
      </p:sp>
      <p:sp>
        <p:nvSpPr>
          <p:cNvPr id="10" name="矩形: 剪去對角角落 9">
            <a:extLst>
              <a:ext uri="{FF2B5EF4-FFF2-40B4-BE49-F238E27FC236}">
                <a16:creationId xmlns:a16="http://schemas.microsoft.com/office/drawing/2014/main" id="{EC4B7957-6F7D-438D-A51F-E4A649A4FCE0}"/>
              </a:ext>
            </a:extLst>
          </p:cNvPr>
          <p:cNvSpPr/>
          <p:nvPr/>
        </p:nvSpPr>
        <p:spPr>
          <a:xfrm>
            <a:off x="4339165" y="1849966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</a:t>
            </a:r>
          </a:p>
        </p:txBody>
      </p:sp>
      <p:sp>
        <p:nvSpPr>
          <p:cNvPr id="11" name="矩形: 剪去對角角落 10">
            <a:extLst>
              <a:ext uri="{FF2B5EF4-FFF2-40B4-BE49-F238E27FC236}">
                <a16:creationId xmlns:a16="http://schemas.microsoft.com/office/drawing/2014/main" id="{DE7FAABB-8589-42EE-B728-1B26FE130758}"/>
              </a:ext>
            </a:extLst>
          </p:cNvPr>
          <p:cNvSpPr/>
          <p:nvPr/>
        </p:nvSpPr>
        <p:spPr>
          <a:xfrm>
            <a:off x="1176864" y="4123267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熱力學</a:t>
            </a:r>
          </a:p>
        </p:txBody>
      </p:sp>
      <p:sp>
        <p:nvSpPr>
          <p:cNvPr id="12" name="矩形: 剪去對角角落 11">
            <a:extLst>
              <a:ext uri="{FF2B5EF4-FFF2-40B4-BE49-F238E27FC236}">
                <a16:creationId xmlns:a16="http://schemas.microsoft.com/office/drawing/2014/main" id="{9489B4CF-0909-4621-AD22-158AA28A386E}"/>
              </a:ext>
            </a:extLst>
          </p:cNvPr>
          <p:cNvSpPr/>
          <p:nvPr/>
        </p:nvSpPr>
        <p:spPr>
          <a:xfrm>
            <a:off x="4055531" y="4309532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熱傳學</a:t>
            </a:r>
          </a:p>
        </p:txBody>
      </p:sp>
      <p:sp>
        <p:nvSpPr>
          <p:cNvPr id="13" name="矩形: 剪去對角角落 12">
            <a:extLst>
              <a:ext uri="{FF2B5EF4-FFF2-40B4-BE49-F238E27FC236}">
                <a16:creationId xmlns:a16="http://schemas.microsoft.com/office/drawing/2014/main" id="{058B27FC-753A-43DD-9104-B0495A016D06}"/>
              </a:ext>
            </a:extLst>
          </p:cNvPr>
          <p:cNvSpPr/>
          <p:nvPr/>
        </p:nvSpPr>
        <p:spPr>
          <a:xfrm>
            <a:off x="6248398" y="3103033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靜力學</a:t>
            </a:r>
          </a:p>
        </p:txBody>
      </p:sp>
      <p:sp>
        <p:nvSpPr>
          <p:cNvPr id="14" name="矩形: 剪去對角角落 13">
            <a:extLst>
              <a:ext uri="{FF2B5EF4-FFF2-40B4-BE49-F238E27FC236}">
                <a16:creationId xmlns:a16="http://schemas.microsoft.com/office/drawing/2014/main" id="{65CE2706-75EE-43F3-8C0C-3E39BA99DDA4}"/>
              </a:ext>
            </a:extLst>
          </p:cNvPr>
          <p:cNvSpPr/>
          <p:nvPr/>
        </p:nvSpPr>
        <p:spPr>
          <a:xfrm>
            <a:off x="7056965" y="1363134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流體力學</a:t>
            </a:r>
          </a:p>
        </p:txBody>
      </p:sp>
      <p:sp>
        <p:nvSpPr>
          <p:cNvPr id="15" name="矩形: 剪去對角角落 14">
            <a:extLst>
              <a:ext uri="{FF2B5EF4-FFF2-40B4-BE49-F238E27FC236}">
                <a16:creationId xmlns:a16="http://schemas.microsoft.com/office/drawing/2014/main" id="{AC352D70-024A-487F-AB4B-F2351F21F2ED}"/>
              </a:ext>
            </a:extLst>
          </p:cNvPr>
          <p:cNvSpPr/>
          <p:nvPr/>
        </p:nvSpPr>
        <p:spPr>
          <a:xfrm>
            <a:off x="9812865" y="1989666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電路電子學</a:t>
            </a:r>
          </a:p>
        </p:txBody>
      </p:sp>
      <p:sp>
        <p:nvSpPr>
          <p:cNvPr id="16" name="矩形: 剪去對角角落 15">
            <a:extLst>
              <a:ext uri="{FF2B5EF4-FFF2-40B4-BE49-F238E27FC236}">
                <a16:creationId xmlns:a16="http://schemas.microsoft.com/office/drawing/2014/main" id="{334996D1-868E-4C07-8ADE-78BFF132322E}"/>
              </a:ext>
            </a:extLst>
          </p:cNvPr>
          <p:cNvSpPr/>
          <p:nvPr/>
        </p:nvSpPr>
        <p:spPr>
          <a:xfrm>
            <a:off x="8051799" y="4423832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動力學</a:t>
            </a:r>
          </a:p>
        </p:txBody>
      </p:sp>
    </p:spTree>
    <p:extLst>
      <p:ext uri="{BB962C8B-B14F-4D97-AF65-F5344CB8AC3E}">
        <p14:creationId xmlns:p14="http://schemas.microsoft.com/office/powerpoint/2010/main" val="159280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對角角落 3">
            <a:extLst>
              <a:ext uri="{FF2B5EF4-FFF2-40B4-BE49-F238E27FC236}">
                <a16:creationId xmlns:a16="http://schemas.microsoft.com/office/drawing/2014/main" id="{7917CD05-CF83-40A5-AF29-285620CA1B04}"/>
              </a:ext>
            </a:extLst>
          </p:cNvPr>
          <p:cNvSpPr/>
          <p:nvPr/>
        </p:nvSpPr>
        <p:spPr>
          <a:xfrm>
            <a:off x="717864" y="339028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材料科學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4D87BE-4466-42BE-9A94-B0376345617A}"/>
              </a:ext>
            </a:extLst>
          </p:cNvPr>
          <p:cNvSpPr txBox="1"/>
          <p:nvPr/>
        </p:nvSpPr>
        <p:spPr>
          <a:xfrm>
            <a:off x="717864" y="1721796"/>
            <a:ext cx="6731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研究不同材料的結構、性質及其在應用中的表現。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探討材料的組成與內部結構如何影響其強度、硬度、耐熱性、耐腐蝕性等特性。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這門學科對於設計和製造機械、電子產品、建築材料等非常重要。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選擇合適的材料來製作飛機的外殼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既要輕又要堅固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E58120-30A4-41F8-974E-3CC4433B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99" y="1031132"/>
            <a:ext cx="4192621" cy="419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CE4F508-1522-4610-8952-2E9FCEE2109E}"/>
              </a:ext>
            </a:extLst>
          </p:cNvPr>
          <p:cNvSpPr/>
          <p:nvPr/>
        </p:nvSpPr>
        <p:spPr>
          <a:xfrm>
            <a:off x="2091267" y="5063466"/>
            <a:ext cx="4580466" cy="1058333"/>
          </a:xfrm>
          <a:prstGeom prst="wedgeRoundRectCallout">
            <a:avLst>
              <a:gd name="adj1" fmla="val -36971"/>
              <a:gd name="adj2" fmla="val 8490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CC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你覺得要打造變形金剛或是大型機器人需要使用什麼材料</a:t>
            </a:r>
            <a:r>
              <a:rPr lang="en-US" altLang="zh-TW" dirty="0">
                <a:solidFill>
                  <a:srgbClr val="CC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rgbClr val="CC33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E1BB1C-C817-436A-B700-3F6CA55A9044}"/>
              </a:ext>
            </a:extLst>
          </p:cNvPr>
          <p:cNvSpPr txBox="1"/>
          <p:nvPr/>
        </p:nvSpPr>
        <p:spPr>
          <a:xfrm>
            <a:off x="6855781" y="6385807"/>
            <a:ext cx="5336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3"/>
              </a:rPr>
              <a:t>https://www.youtube.com/watch?v=AyAd70nfVC4&amp;ab_channel=FilmeyBox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3010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對角角落 3">
            <a:extLst>
              <a:ext uri="{FF2B5EF4-FFF2-40B4-BE49-F238E27FC236}">
                <a16:creationId xmlns:a16="http://schemas.microsoft.com/office/drawing/2014/main" id="{7917CD05-CF83-40A5-AF29-285620CA1B04}"/>
              </a:ext>
            </a:extLst>
          </p:cNvPr>
          <p:cNvSpPr/>
          <p:nvPr/>
        </p:nvSpPr>
        <p:spPr>
          <a:xfrm>
            <a:off x="717864" y="339028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動力學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4D87BE-4466-42BE-9A94-B0376345617A}"/>
              </a:ext>
            </a:extLst>
          </p:cNvPr>
          <p:cNvSpPr txBox="1"/>
          <p:nvPr/>
        </p:nvSpPr>
        <p:spPr>
          <a:xfrm>
            <a:off x="717864" y="1721796"/>
            <a:ext cx="67315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研究物體在力的作用下如何運動的學科，關注物體的加速度、速度和位置變化。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牛頓三大運動定律。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動力學廣泛應用於設計各種運動系統，如車輛的行駛、機器人的運動、以及運動中的飛機或火箭等。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了解它能幫助工程師分析運動模式，並設計出更加穩定、高效的機械系統。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E58120-30A4-41F8-974E-3CC4433B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799" y="1031132"/>
            <a:ext cx="4192621" cy="419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CE4F508-1522-4610-8952-2E9FCEE2109E}"/>
              </a:ext>
            </a:extLst>
          </p:cNvPr>
          <p:cNvSpPr/>
          <p:nvPr/>
        </p:nvSpPr>
        <p:spPr>
          <a:xfrm>
            <a:off x="2091267" y="5063466"/>
            <a:ext cx="4580466" cy="1058333"/>
          </a:xfrm>
          <a:prstGeom prst="wedgeRoundRectCallout">
            <a:avLst>
              <a:gd name="adj1" fmla="val -36971"/>
              <a:gd name="adj2" fmla="val 8490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生活中有那些作用力與反作用力的例子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468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對角角落 3">
            <a:extLst>
              <a:ext uri="{FF2B5EF4-FFF2-40B4-BE49-F238E27FC236}">
                <a16:creationId xmlns:a16="http://schemas.microsoft.com/office/drawing/2014/main" id="{7917CD05-CF83-40A5-AF29-285620CA1B04}"/>
              </a:ext>
            </a:extLst>
          </p:cNvPr>
          <p:cNvSpPr/>
          <p:nvPr/>
        </p:nvSpPr>
        <p:spPr>
          <a:xfrm>
            <a:off x="717864" y="339028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4D87BE-4466-42BE-9A94-B0376345617A}"/>
              </a:ext>
            </a:extLst>
          </p:cNvPr>
          <p:cNvSpPr txBox="1"/>
          <p:nvPr/>
        </p:nvSpPr>
        <p:spPr>
          <a:xfrm>
            <a:off x="717864" y="1721796"/>
            <a:ext cx="67315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機構學研究如何設計和分析機械裝置中的運動部件（如齒輪、連桿機構等）。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這門學科主要探討機械系統中各元件的幾何約束和運動特性，而不考慮力。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機構學對於設計精密機械裝置（如機器人、汽車引擎、工業機械手臂）非常重要。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E58120-30A4-41F8-974E-3CC4433B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8411" y="462961"/>
            <a:ext cx="4192621" cy="419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CE4F508-1522-4610-8952-2E9FCEE2109E}"/>
              </a:ext>
            </a:extLst>
          </p:cNvPr>
          <p:cNvSpPr/>
          <p:nvPr/>
        </p:nvSpPr>
        <p:spPr>
          <a:xfrm>
            <a:off x="2091267" y="5063466"/>
            <a:ext cx="4580466" cy="1058333"/>
          </a:xfrm>
          <a:prstGeom prst="wedgeRoundRectCallout">
            <a:avLst>
              <a:gd name="adj1" fmla="val -36971"/>
              <a:gd name="adj2" fmla="val 84900"/>
              <a:gd name="adj3" fmla="val 16667"/>
            </a:avLst>
          </a:prstGeom>
          <a:solidFill>
            <a:srgbClr val="E1D8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小齒輪轉大齒輪是省力機構還是省時機構</a:t>
            </a: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</a:t>
            </a: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</a:t>
            </a: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A79CE8-3B66-40B1-9299-882F6FC49C25}"/>
              </a:ext>
            </a:extLst>
          </p:cNvPr>
          <p:cNvSpPr txBox="1"/>
          <p:nvPr/>
        </p:nvSpPr>
        <p:spPr>
          <a:xfrm>
            <a:off x="6671733" y="6395039"/>
            <a:ext cx="5169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3"/>
              </a:rPr>
              <a:t>https://www.youtube.com/watch?v=ByTC5AVglsQ&amp;ab_channel=OmarRaafat</a:t>
            </a:r>
            <a:endParaRPr lang="zh-TW" altLang="en-US" sz="1200" dirty="0"/>
          </a:p>
        </p:txBody>
      </p:sp>
      <p:pic>
        <p:nvPicPr>
          <p:cNvPr id="1030" name="Picture 6" descr="連桿機構:: TSSCqson">
            <a:extLst>
              <a:ext uri="{FF2B5EF4-FFF2-40B4-BE49-F238E27FC236}">
                <a16:creationId xmlns:a16="http://schemas.microsoft.com/office/drawing/2014/main" id="{4B92F08D-C602-4527-B363-361664C90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11" y="4820170"/>
            <a:ext cx="2624299" cy="1498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776893B-E06C-4B62-81D8-9C507097B004}"/>
              </a:ext>
            </a:extLst>
          </p:cNvPr>
          <p:cNvSpPr txBox="1"/>
          <p:nvPr/>
        </p:nvSpPr>
        <p:spPr>
          <a:xfrm>
            <a:off x="10333340" y="5665707"/>
            <a:ext cx="115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雨刷機構</a:t>
            </a:r>
            <a:r>
              <a:rPr lang="en-US" altLang="zh-TW" sz="1600" dirty="0"/>
              <a:t>(</a:t>
            </a:r>
            <a:r>
              <a:rPr lang="zh-TW" altLang="en-US" sz="1600" dirty="0"/>
              <a:t>學習單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35016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3403E0-864B-49F3-A5D8-AB664406FFE8}"/>
              </a:ext>
            </a:extLst>
          </p:cNvPr>
          <p:cNvSpPr/>
          <p:nvPr/>
        </p:nvSpPr>
        <p:spPr>
          <a:xfrm>
            <a:off x="330199" y="256645"/>
            <a:ext cx="2226734" cy="7085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基礎理論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2BC1561-88ED-4664-8C25-0D7330E2F2C4}"/>
              </a:ext>
            </a:extLst>
          </p:cNvPr>
          <p:cNvSpPr/>
          <p:nvPr/>
        </p:nvSpPr>
        <p:spPr>
          <a:xfrm>
            <a:off x="2709331" y="256645"/>
            <a:ext cx="2226733" cy="708555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CC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應用學科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1C0B6A1-FB4A-4030-8D53-F45B3D78EFBE}"/>
              </a:ext>
            </a:extLst>
          </p:cNvPr>
          <p:cNvGrpSpPr/>
          <p:nvPr/>
        </p:nvGrpSpPr>
        <p:grpSpPr>
          <a:xfrm>
            <a:off x="685800" y="1820333"/>
            <a:ext cx="3259667" cy="4343400"/>
            <a:chOff x="685800" y="1820333"/>
            <a:chExt cx="3259667" cy="4343400"/>
          </a:xfrm>
        </p:grpSpPr>
        <p:sp>
          <p:nvSpPr>
            <p:cNvPr id="2" name="矩形: 圓角化單一角落 1">
              <a:extLst>
                <a:ext uri="{FF2B5EF4-FFF2-40B4-BE49-F238E27FC236}">
                  <a16:creationId xmlns:a16="http://schemas.microsoft.com/office/drawing/2014/main" id="{7F84EA70-4CAA-494E-BA96-58AAAD8D018A}"/>
                </a:ext>
              </a:extLst>
            </p:cNvPr>
            <p:cNvSpPr/>
            <p:nvPr/>
          </p:nvSpPr>
          <p:spPr>
            <a:xfrm>
              <a:off x="685800" y="1820333"/>
              <a:ext cx="3259667" cy="4343400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CDFF6ACC-20F8-4EB8-B835-E90EBAF3261A}"/>
                </a:ext>
              </a:extLst>
            </p:cNvPr>
            <p:cNvSpPr txBox="1"/>
            <p:nvPr/>
          </p:nvSpPr>
          <p:spPr>
            <a:xfrm>
              <a:off x="1016000" y="1981200"/>
              <a:ext cx="20489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機械設計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2458CFC-29A7-4A19-8F2B-E918992E273C}"/>
                </a:ext>
              </a:extLst>
            </p:cNvPr>
            <p:cNvSpPr txBox="1"/>
            <p:nvPr/>
          </p:nvSpPr>
          <p:spPr>
            <a:xfrm>
              <a:off x="905933" y="2590800"/>
              <a:ext cx="274320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機械工程師會設計各種機械和設備，比如車子、腳踏車、機器手臂，甚至家裡的洗衣機和冰箱。</a:t>
              </a:r>
              <a:endPara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設計這些東西時，工程師會考慮怎麼讓它們更耐用、更節能。</a:t>
              </a:r>
            </a:p>
            <a:p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BEBD58A5-F8D2-4239-BE3E-A13A9713BB0D}"/>
              </a:ext>
            </a:extLst>
          </p:cNvPr>
          <p:cNvGrpSpPr/>
          <p:nvPr/>
        </p:nvGrpSpPr>
        <p:grpSpPr>
          <a:xfrm>
            <a:off x="4466166" y="1820333"/>
            <a:ext cx="3259667" cy="4343400"/>
            <a:chOff x="685800" y="1820333"/>
            <a:chExt cx="3259667" cy="43434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0" name="矩形: 圓角化單一角落 9">
              <a:extLst>
                <a:ext uri="{FF2B5EF4-FFF2-40B4-BE49-F238E27FC236}">
                  <a16:creationId xmlns:a16="http://schemas.microsoft.com/office/drawing/2014/main" id="{62F0EFB5-0C41-4E04-A98B-5CC1E197F859}"/>
                </a:ext>
              </a:extLst>
            </p:cNvPr>
            <p:cNvSpPr/>
            <p:nvPr/>
          </p:nvSpPr>
          <p:spPr>
            <a:xfrm>
              <a:off x="685800" y="1820333"/>
              <a:ext cx="3259667" cy="4343400"/>
            </a:xfrm>
            <a:prstGeom prst="round1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0F467F43-3513-4016-AE65-D70EB572B852}"/>
                </a:ext>
              </a:extLst>
            </p:cNvPr>
            <p:cNvSpPr txBox="1"/>
            <p:nvPr/>
          </p:nvSpPr>
          <p:spPr>
            <a:xfrm>
              <a:off x="1016000" y="1981200"/>
              <a:ext cx="2048933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製造技術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F2B33C5-3AB2-4203-B70D-11FE17A839F5}"/>
                </a:ext>
              </a:extLst>
            </p:cNvPr>
            <p:cNvSpPr txBox="1"/>
            <p:nvPr/>
          </p:nvSpPr>
          <p:spPr>
            <a:xfrm>
              <a:off x="905933" y="2590800"/>
              <a:ext cx="2743200" cy="20313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當我們有完整設計後，機械工程師還要思考怎麼把這些機械製造出來。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想辦法使用各種工具和材料來製造機械零件，然後組裝起來。</a:t>
              </a:r>
              <a:endParaRPr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070DB0C-57D6-4584-A4BD-0E0C50C4244F}"/>
              </a:ext>
            </a:extLst>
          </p:cNvPr>
          <p:cNvGrpSpPr/>
          <p:nvPr/>
        </p:nvGrpSpPr>
        <p:grpSpPr>
          <a:xfrm>
            <a:off x="8246533" y="1820333"/>
            <a:ext cx="3259667" cy="4343400"/>
            <a:chOff x="685800" y="1820333"/>
            <a:chExt cx="3259667" cy="43434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" name="矩形: 圓角化單一角落 13">
              <a:extLst>
                <a:ext uri="{FF2B5EF4-FFF2-40B4-BE49-F238E27FC236}">
                  <a16:creationId xmlns:a16="http://schemas.microsoft.com/office/drawing/2014/main" id="{BA5E33FD-C7D4-4FEC-8572-D199C12D369A}"/>
                </a:ext>
              </a:extLst>
            </p:cNvPr>
            <p:cNvSpPr/>
            <p:nvPr/>
          </p:nvSpPr>
          <p:spPr>
            <a:xfrm>
              <a:off x="685800" y="1820333"/>
              <a:ext cx="3259667" cy="4343400"/>
            </a:xfrm>
            <a:prstGeom prst="round1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2D91B77-4EB5-4B4D-A333-61CF5A4C992F}"/>
                </a:ext>
              </a:extLst>
            </p:cNvPr>
            <p:cNvSpPr txBox="1"/>
            <p:nvPr/>
          </p:nvSpPr>
          <p:spPr>
            <a:xfrm>
              <a:off x="1016000" y="1981200"/>
              <a:ext cx="2048933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控制技術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7179E2C-51A7-4D48-9143-449CE8648A47}"/>
                </a:ext>
              </a:extLst>
            </p:cNvPr>
            <p:cNvSpPr txBox="1"/>
            <p:nvPr/>
          </p:nvSpPr>
          <p:spPr>
            <a:xfrm>
              <a:off x="905933" y="2590800"/>
              <a:ext cx="2743200" cy="23083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這部分專注在機械如何移動，並且如何控制這些機械。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比如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車子的引擎怎麼工作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如何讓車子跑得更快又更安全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或者機器手臂怎麼精確地抓取東西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zh-TW" altLang="en-US" dirty="0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D6531C0-56BB-4970-A106-C529BF4DD240}"/>
              </a:ext>
            </a:extLst>
          </p:cNvPr>
          <p:cNvSpPr txBox="1"/>
          <p:nvPr/>
        </p:nvSpPr>
        <p:spPr>
          <a:xfrm>
            <a:off x="4583466" y="5631708"/>
            <a:ext cx="3025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2"/>
              </a:rPr>
              <a:t>https://www.youtube.com/watch?v=uyU-D1tiR_U&amp;ab_channel=Allprocessofworld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0787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1956</TotalTime>
  <Words>2028</Words>
  <Application>Microsoft Office PowerPoint</Application>
  <PresentationFormat>寬螢幕</PresentationFormat>
  <Paragraphs>229</Paragraphs>
  <Slides>42</Slides>
  <Notes>1</Notes>
  <HiddenSlides>0</HiddenSlides>
  <MMClips>4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3" baseType="lpstr">
      <vt:lpstr>Yu Gothic UI Semibold</vt:lpstr>
      <vt:lpstr>微軟正黑體</vt:lpstr>
      <vt:lpstr>DFKai-SB</vt:lpstr>
      <vt:lpstr>DFKai-SB</vt:lpstr>
      <vt:lpstr>Arial</vt:lpstr>
      <vt:lpstr>Calibri</vt:lpstr>
      <vt:lpstr>Calibri Light</vt:lpstr>
      <vt:lpstr>Cambria Math</vt:lpstr>
      <vt:lpstr>Nunito</vt:lpstr>
      <vt:lpstr>Office 佈景主題</vt:lpstr>
      <vt:lpstr>Paintbrush Picture</vt:lpstr>
      <vt:lpstr>生活機械觀察實作</vt:lpstr>
      <vt:lpstr>What is machine ??</vt:lpstr>
      <vt:lpstr>What is machine ??</vt:lpstr>
      <vt:lpstr>來到機械系，你會學到…</vt:lpstr>
      <vt:lpstr>PowerPoint 簡報</vt:lpstr>
      <vt:lpstr>PowerPoint 簡報</vt:lpstr>
      <vt:lpstr>PowerPoint 簡報</vt:lpstr>
      <vt:lpstr>PowerPoint 簡報</vt:lpstr>
      <vt:lpstr>PowerPoint 簡報</vt:lpstr>
      <vt:lpstr>能量傳遞(動能、位能、熱能…)</vt:lpstr>
      <vt:lpstr>能量傳遞</vt:lpstr>
      <vt:lpstr>其他能量傳遞(學習單)</vt:lpstr>
      <vt:lpstr>複雜系統中的能量傳遞</vt:lpstr>
      <vt:lpstr>活動1—鱷魚牙醫</vt:lpstr>
      <vt:lpstr>鱷魚牙醫玩具活動</vt:lpstr>
      <vt:lpstr>鱷魚的嘴巴為什麼張到最大時會固定住？為什麼按下正確牙齒時會閉上嘴巴？</vt:lpstr>
      <vt:lpstr>正確牙齒可能不只有一顆嗎?為什麼？</vt:lpstr>
      <vt:lpstr>為什麼按下非正確的牙齒時，牙齒能固定於牙槽內不回彈?</vt:lpstr>
      <vt:lpstr>為什麼每一次正確的牙齒都不同？有沒有規律呢？為什麼？</vt:lpstr>
      <vt:lpstr>機械設計中的工程製圖</vt:lpstr>
      <vt:lpstr>為甚麼機械設計要畫工程圖呢</vt:lpstr>
      <vt:lpstr>火箭工程案例- 阿波羅13號</vt:lpstr>
      <vt:lpstr>描述立體的物品，只需要一張圖就夠嗎?</vt:lpstr>
      <vt:lpstr>再多給一張從側面看的圖呢?</vt:lpstr>
      <vt:lpstr>通常需要幾張圖呢?</vt:lpstr>
      <vt:lpstr>三視圖的投影法</vt:lpstr>
      <vt:lpstr>工程圖繪製規則</vt:lpstr>
      <vt:lpstr>尺寸標示規則</vt:lpstr>
      <vt:lpstr>中心線繪製</vt:lpstr>
      <vt:lpstr>常犯錯誤提醒</vt:lpstr>
      <vt:lpstr>學會工程製圖可以做甚麼呢</vt:lpstr>
      <vt:lpstr>活動2—三視圖繪製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爆炸圖</vt:lpstr>
      <vt:lpstr>活動3—鱷魚爆炸圖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生活機械觀察實作</dc:title>
  <dc:creator>SOLab</dc:creator>
  <cp:lastModifiedBy>SOLab</cp:lastModifiedBy>
  <cp:revision>64</cp:revision>
  <dcterms:created xsi:type="dcterms:W3CDTF">2024-09-16T06:23:42Z</dcterms:created>
  <dcterms:modified xsi:type="dcterms:W3CDTF">2024-10-28T03:59:31Z</dcterms:modified>
</cp:coreProperties>
</file>